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comments/comment6.xml" ContentType="application/vnd.openxmlformats-officedocument.presentationml.comments+xml"/>
  <Override PartName="/ppt/notesSlides/notesSlide6.xml" ContentType="application/vnd.openxmlformats-officedocument.presentationml.notesSlide+xml"/>
  <Override PartName="/ppt/comments/comment7.xml" ContentType="application/vnd.openxmlformats-officedocument.presentationml.comments+xml"/>
  <Override PartName="/ppt/notesSlides/notesSlide7.xml" ContentType="application/vnd.openxmlformats-officedocument.presentationml.notesSlide+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notesSlides/notesSlide9.xml" ContentType="application/vnd.openxmlformats-officedocument.presentationml.notesSlide+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3"/>
  </p:notesMasterIdLst>
  <p:sldIdLst>
    <p:sldId id="287" r:id="rId2"/>
    <p:sldId id="2076138312" r:id="rId3"/>
    <p:sldId id="2076138313" r:id="rId4"/>
    <p:sldId id="2076138314" r:id="rId5"/>
    <p:sldId id="2076138315" r:id="rId6"/>
    <p:sldId id="2076138356" r:id="rId7"/>
    <p:sldId id="2076138368" r:id="rId8"/>
    <p:sldId id="396" r:id="rId9"/>
    <p:sldId id="2076138358" r:id="rId10"/>
    <p:sldId id="2076138257" r:id="rId11"/>
    <p:sldId id="2076138366" r:id="rId12"/>
    <p:sldId id="2076138247" r:id="rId13"/>
    <p:sldId id="2076138359" r:id="rId14"/>
    <p:sldId id="2076138360" r:id="rId15"/>
    <p:sldId id="2076138361" r:id="rId16"/>
    <p:sldId id="378" r:id="rId17"/>
    <p:sldId id="363" r:id="rId18"/>
    <p:sldId id="2076138363" r:id="rId19"/>
    <p:sldId id="2076138362" r:id="rId20"/>
    <p:sldId id="2076138325" r:id="rId21"/>
    <p:sldId id="2076138323" r:id="rId22"/>
    <p:sldId id="2076138324" r:id="rId23"/>
    <p:sldId id="2076138364" r:id="rId24"/>
    <p:sldId id="2076138370" r:id="rId25"/>
    <p:sldId id="2076138372" r:id="rId26"/>
    <p:sldId id="2076138369" r:id="rId27"/>
    <p:sldId id="398" r:id="rId28"/>
    <p:sldId id="2076138373" r:id="rId29"/>
    <p:sldId id="2076138349" r:id="rId30"/>
    <p:sldId id="2076138351" r:id="rId31"/>
    <p:sldId id="20761383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 Ho" initials="SH" lastIdx="215" clrIdx="0">
    <p:extLst>
      <p:ext uri="{19B8F6BF-5375-455C-9EA6-DF929625EA0E}">
        <p15:presenceInfo xmlns:p15="http://schemas.microsoft.com/office/powerpoint/2012/main" userId="0f6fb0732179e2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AFAFC"/>
    <a:srgbClr val="FFFFFF"/>
    <a:srgbClr val="D86ECC"/>
    <a:srgbClr val="05B050"/>
    <a:srgbClr val="FFC002"/>
    <a:srgbClr val="795E26"/>
    <a:srgbClr val="011080"/>
    <a:srgbClr val="0000FF"/>
    <a:srgbClr val="1F1F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667"/>
    <p:restoredTop sz="91828"/>
  </p:normalViewPr>
  <p:slideViewPr>
    <p:cSldViewPr snapToGrid="0">
      <p:cViewPr varScale="1">
        <p:scale>
          <a:sx n="102" d="100"/>
          <a:sy n="102" d="100"/>
        </p:scale>
        <p:origin x="216" y="45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07T17:30:00.525" idx="88">
    <p:pos x="10" y="10"/>
    <p:text>TODO: generalize title</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4-06-19T18:07:15.385" idx="163">
    <p:pos x="106" y="106"/>
    <p:text>Code QL</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6-07T17:33:03.587" idx="204">
    <p:pos x="106" y="106"/>
    <p:text>There is a qualitative jump. 60k lignes de code vérifié pour Low*. Hacl* is 130k LoCs, miTLS = n years, 1 protocol. I have experience, drop Noise* paper, how many protocols.</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6-19T16:47:14.686" idx="203">
    <p:pos x="10" y="10"/>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4-06-07T17:45:37.475" idx="215">
    <p:pos x="10" y="10"/>
    <p:text>What about separation logic (ex.: Pulse)? 1. framing can be hard, 2. we often prove that code refines pure model and on our side we give it for free 3. generated code</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4-06-07T17:40:35.470" idx="211">
    <p:pos x="10" y="10"/>
    <p:text>Mention Dafny and Cedar</p:text>
    <p:extLst>
      <p:ext uri="{C676402C-5697-4E1C-873F-D02D1690AC5C}">
        <p15:threadingInfo xmlns:p15="http://schemas.microsoft.com/office/powerpoint/2012/main" timeZoneBias="-120"/>
      </p:ext>
    </p:extLst>
  </p:cm>
  <p:cm authorId="1" dt="2024-06-07T17:41:30.654" idx="212">
    <p:pos x="106" y="106"/>
    <p:text>Git log streaming functor. git log -u</p:text>
    <p:extLst>
      <p:ext uri="{C676402C-5697-4E1C-873F-D02D1690AC5C}">
        <p15:threadingInfo xmlns:p15="http://schemas.microsoft.com/office/powerpoint/2012/main" timeZoneBias="-120"/>
      </p:ext>
    </p:extLst>
  </p:cm>
  <p:cm authorId="1" dt="2024-06-07T17:48:29.383" idx="213">
    <p:pos x="202" y="202"/>
    <p:text>Mention the Dafny paper</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4-06-07T17:47:05.849" idx="161">
    <p:pos x="10" y="10"/>
    <p:text>Show that we are open with regards to backends (despite the fact that we chose lean). The approach is versatile.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4-06-07T17:47:50.099" idx="162">
    <p:pos x="10" y="10"/>
    <p:text>Screenshot 1st paper</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4-06-07T17:47:05.849" idx="210">
    <p:pos x="10" y="10"/>
    <p:text>Show that we are open with regards to backends (despite the fact that we chose lean). The approach is versatile.</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4-11-29T16:32:56.892" idx="171">
    <p:pos x="10" y="10"/>
    <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153A-102E-4100-8DB0-03D729B33AB4}"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CFB95-7E19-4ED9-8FBC-47A2929EE486}" type="slidenum">
              <a:rPr lang="en-US" smtClean="0"/>
              <a:t>‹#›</a:t>
            </a:fld>
            <a:endParaRPr lang="en-US"/>
          </a:p>
        </p:txBody>
      </p:sp>
    </p:spTree>
    <p:extLst>
      <p:ext uri="{BB962C8B-B14F-4D97-AF65-F5344CB8AC3E}">
        <p14:creationId xmlns:p14="http://schemas.microsoft.com/office/powerpoint/2010/main" val="205553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github.com/hacl-star/hacl-star/commit/93660b88fc0645abf06900a77b003e4c879b400e" TargetMode="External"/><Relationship Id="rId13" Type="http://schemas.openxmlformats.org/officeDocument/2006/relationships/hyperlink" Target="https://github.com/hacl-star/hacl-star/pull/914/files" TargetMode="External"/><Relationship Id="rId3" Type="http://schemas.openxmlformats.org/officeDocument/2006/relationships/hyperlink" Target="https://github.com/hacl-star/hacl-star/blob/main/code/streaming/Hacl.Streaming.Functor.fst#L268-L368" TargetMode="External"/><Relationship Id="rId7" Type="http://schemas.openxmlformats.org/officeDocument/2006/relationships/hyperlink" Target="https://github.com/hacl-star/hacl-star/commit/6b068a67577bed5f4aed7aa98f5c0bed350fdc28" TargetMode="External"/><Relationship Id="rId12" Type="http://schemas.openxmlformats.org/officeDocument/2006/relationships/hyperlink" Target="https://everestexpedition.slack.com/archives/DTAMY2NF5/p1717774928983819"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ithub.com/hacl-star/hacl-star/commit/0b16475cc6278aac2b1410b3ddafc73ac6f0438b" TargetMode="External"/><Relationship Id="rId11" Type="http://schemas.openxmlformats.org/officeDocument/2006/relationships/hyperlink" Target="https://github.com/hacl-star/hacl-star/commit/072d7d78e28c591bea27280532f75b1e4b15cbc9" TargetMode="External"/><Relationship Id="rId5" Type="http://schemas.openxmlformats.org/officeDocument/2006/relationships/hyperlink" Target="https://github.com/hacl-star/hacl-star/commit/4ee8f50a9c0a8da08df5dc5c6af488b8420badcd" TargetMode="External"/><Relationship Id="rId15" Type="http://schemas.openxmlformats.org/officeDocument/2006/relationships/hyperlink" Target="https://github.com/hacl-star/hacl-star/pull/845/files" TargetMode="External"/><Relationship Id="rId10" Type="http://schemas.openxmlformats.org/officeDocument/2006/relationships/hyperlink" Target="https://github.com/hacl-star/hacl-star/commit/4e89581d7a0d6313534de0c7ed063dd5639c6766" TargetMode="External"/><Relationship Id="rId4" Type="http://schemas.openxmlformats.org/officeDocument/2006/relationships/hyperlink" Target="https://github.com/hacl-star/hacl-star/commits/main/code/streaming/Hacl.Streaming.Functor.fst" TargetMode="External"/><Relationship Id="rId9" Type="http://schemas.openxmlformats.org/officeDocument/2006/relationships/hyperlink" Target="https://github.com/hacl-star/hacl-star/commit/98e8910670b0a63786479f0dcf56100081f991b8" TargetMode="External"/><Relationship Id="rId14" Type="http://schemas.openxmlformats.org/officeDocument/2006/relationships/hyperlink" Target="https://everestexpedition.slack.com/archives/DTAMY2NF5/p171777493922870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Modernizing verification by leveraging Rust</a:t>
            </a:r>
          </a:p>
        </p:txBody>
      </p:sp>
      <p:sp>
        <p:nvSpPr>
          <p:cNvPr id="4" name="Slide Number Placeholder 3"/>
          <p:cNvSpPr>
            <a:spLocks noGrp="1"/>
          </p:cNvSpPr>
          <p:nvPr>
            <p:ph type="sldNum" sz="quarter" idx="5"/>
          </p:nvPr>
        </p:nvSpPr>
        <p:spPr/>
        <p:txBody>
          <a:bodyPr/>
          <a:lstStyle/>
          <a:p>
            <a:fld id="{F6FCFB95-7E19-4ED9-8FBC-47A2929EE486}" type="slidenum">
              <a:rPr lang="en-US" smtClean="0"/>
              <a:t>0</a:t>
            </a:fld>
            <a:endParaRPr lang="en-US"/>
          </a:p>
        </p:txBody>
      </p:sp>
    </p:spTree>
    <p:extLst>
      <p:ext uri="{BB962C8B-B14F-4D97-AF65-F5344CB8AC3E}">
        <p14:creationId xmlns:p14="http://schemas.microsoft.com/office/powerpoint/2010/main" val="136015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R" dirty="0"/>
              <a:t>Ariane 5: just the satellites = 370M$</a:t>
            </a:r>
          </a:p>
          <a:p>
            <a:r>
              <a:rPr lang="en-FR" dirty="0"/>
              <a:t>Intel Pentium: 470M$</a:t>
            </a:r>
          </a:p>
          <a:p>
            <a:r>
              <a:rPr lang="en-FR" dirty="0"/>
              <a:t>Therac 25: 4 deaths + 2 injuuries</a:t>
            </a:r>
          </a:p>
          <a:p>
            <a:r>
              <a:rPr lang="en-FR" dirty="0"/>
              <a:t>Heartbleed?</a:t>
            </a:r>
          </a:p>
        </p:txBody>
      </p:sp>
      <p:sp>
        <p:nvSpPr>
          <p:cNvPr id="4" name="Slide Number Placeholder 3"/>
          <p:cNvSpPr>
            <a:spLocks noGrp="1"/>
          </p:cNvSpPr>
          <p:nvPr>
            <p:ph type="sldNum" sz="quarter" idx="5"/>
          </p:nvPr>
        </p:nvSpPr>
        <p:spPr/>
        <p:txBody>
          <a:bodyPr/>
          <a:lstStyle/>
          <a:p>
            <a:fld id="{F6FCFB95-7E19-4ED9-8FBC-47A2929EE486}" type="slidenum">
              <a:rPr lang="en-US" smtClean="0"/>
              <a:t>3</a:t>
            </a:fld>
            <a:endParaRPr lang="en-US"/>
          </a:p>
        </p:txBody>
      </p:sp>
    </p:spTree>
    <p:extLst>
      <p:ext uri="{BB962C8B-B14F-4D97-AF65-F5344CB8AC3E}">
        <p14:creationId xmlns:p14="http://schemas.microsoft.com/office/powerpoint/2010/main" val="358476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B3DC-A046-3DC3-9581-C59468009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6E691-48F1-5041-5FF8-99B682AB0F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23F3A-139B-3933-F67C-50590D657077}"/>
              </a:ext>
            </a:extLst>
          </p:cNvPr>
          <p:cNvSpPr>
            <a:spLocks noGrp="1"/>
          </p:cNvSpPr>
          <p:nvPr>
            <p:ph type="body" idx="1"/>
          </p:nvPr>
        </p:nvSpPr>
        <p:spPr/>
        <p:txBody>
          <a:bodyPr/>
          <a:lstStyle/>
          <a:p>
            <a:endParaRPr lang="en-FR" dirty="0"/>
          </a:p>
        </p:txBody>
      </p:sp>
      <p:sp>
        <p:nvSpPr>
          <p:cNvPr id="4" name="Slide Number Placeholder 3">
            <a:extLst>
              <a:ext uri="{FF2B5EF4-FFF2-40B4-BE49-F238E27FC236}">
                <a16:creationId xmlns:a16="http://schemas.microsoft.com/office/drawing/2014/main" id="{53A63691-2710-E0D7-648F-CD5300983674}"/>
              </a:ext>
            </a:extLst>
          </p:cNvPr>
          <p:cNvSpPr>
            <a:spLocks noGrp="1"/>
          </p:cNvSpPr>
          <p:nvPr>
            <p:ph type="sldNum" sz="quarter" idx="5"/>
          </p:nvPr>
        </p:nvSpPr>
        <p:spPr/>
        <p:txBody>
          <a:bodyPr/>
          <a:lstStyle/>
          <a:p>
            <a:fld id="{F6FCFB95-7E19-4ED9-8FBC-47A2929EE486}" type="slidenum">
              <a:rPr lang="en-US" smtClean="0"/>
              <a:t>8</a:t>
            </a:fld>
            <a:endParaRPr lang="en-US"/>
          </a:p>
        </p:txBody>
      </p:sp>
    </p:spTree>
    <p:extLst>
      <p:ext uri="{BB962C8B-B14F-4D97-AF65-F5344CB8AC3E}">
        <p14:creationId xmlns:p14="http://schemas.microsoft.com/office/powerpoint/2010/main" val="283154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u="sng" dirty="0">
                <a:solidFill>
                  <a:srgbClr val="1D1C1D"/>
                </a:solidFill>
                <a:effectLst/>
                <a:highlight>
                  <a:srgbClr val="FFFFFF"/>
                </a:highlight>
                <a:latin typeface="Slack-Lato"/>
                <a:hlinkClick r:id="rId3"/>
              </a:rPr>
              <a:t>https://github.com/hacl-star/hacl-star/blob/main/code/streaming/Hacl.Streaming.Functor.fst#L268-L368</a:t>
            </a:r>
            <a:r>
              <a:rPr lang="en-GB" b="0" i="0" dirty="0">
                <a:solidFill>
                  <a:srgbClr val="1D1C1D"/>
                </a:solidFill>
                <a:effectLst/>
                <a:highlight>
                  <a:srgbClr val="FFFFFF"/>
                </a:highlight>
                <a:latin typeface="Slack-Lato"/>
              </a:rPr>
              <a:t> this is supposed to be automated, but look at the amount of manual reasoning! I might as well be in an interactive theorem prover, my life would be easier</a:t>
            </a:r>
          </a:p>
          <a:p>
            <a:pPr algn="l">
              <a:buFont typeface="Arial" panose="020B0604020202020204" pitchFamily="34" charset="0"/>
              <a:buChar char="•"/>
            </a:pPr>
            <a:r>
              <a:rPr lang="en-GB" b="0" i="0" dirty="0">
                <a:solidFill>
                  <a:srgbClr val="1D1C1D"/>
                </a:solidFill>
                <a:effectLst/>
                <a:highlight>
                  <a:srgbClr val="FFFFFF"/>
                </a:highlight>
                <a:latin typeface="Slack-Lato"/>
              </a:rPr>
              <a:t>look at the commit history for that file (git log --follow -u </a:t>
            </a:r>
            <a:r>
              <a:rPr lang="en-GB" b="0" i="0" dirty="0" err="1">
                <a:solidFill>
                  <a:srgbClr val="1D1C1D"/>
                </a:solidFill>
                <a:effectLst/>
                <a:highlight>
                  <a:srgbClr val="FFFFFF"/>
                </a:highlight>
                <a:latin typeface="Slack-Lato"/>
              </a:rPr>
              <a:t>Hacl.Streaming.Functor.fst</a:t>
            </a:r>
            <a:r>
              <a:rPr lang="en-GB" b="0" i="0" dirty="0">
                <a:solidFill>
                  <a:srgbClr val="1D1C1D"/>
                </a:solidFill>
                <a:effectLst/>
                <a:highlight>
                  <a:srgbClr val="FFFFFF"/>
                </a:highlight>
                <a:latin typeface="Slack-Lato"/>
              </a:rPr>
              <a:t> or just go to </a:t>
            </a:r>
            <a:r>
              <a:rPr lang="en-GB" b="0" i="0" u="sng" dirty="0">
                <a:solidFill>
                  <a:srgbClr val="1D1C1D"/>
                </a:solidFill>
                <a:effectLst/>
                <a:highlight>
                  <a:srgbClr val="FFFFFF"/>
                </a:highlight>
                <a:latin typeface="Slack-Lato"/>
                <a:hlinkClick r:id="rId4"/>
              </a:rPr>
              <a:t>https://github.com/hacl-star/hacl-star/commits/main/code/streaming/Hacl.Streaming.Functor.fst</a:t>
            </a:r>
            <a:r>
              <a:rPr lang="en-GB" b="0" i="0" dirty="0">
                <a:solidFill>
                  <a:srgbClr val="1D1C1D"/>
                </a:solidFill>
                <a:effectLst/>
                <a:highlight>
                  <a:srgbClr val="FFFFFF"/>
                </a:highlight>
                <a:latin typeface="Slack-Lato"/>
              </a:rPr>
              <a:t>), in particular these commits </a:t>
            </a:r>
            <a:r>
              <a:rPr lang="en-GB" b="0" i="0" u="sng" dirty="0">
                <a:solidFill>
                  <a:srgbClr val="1D1C1D"/>
                </a:solidFill>
                <a:effectLst/>
                <a:highlight>
                  <a:srgbClr val="FFFFFF"/>
                </a:highlight>
                <a:latin typeface="Slack-Lato"/>
                <a:hlinkClick r:id="rId5"/>
              </a:rPr>
              <a:t>https://github.com/hacl-star/hacl-star/commit/4ee8f50a9c0a8da08df5dc5c6af488b8420badcd</a:t>
            </a:r>
            <a:r>
              <a:rPr lang="en-GB" b="0" i="0" dirty="0">
                <a:solidFill>
                  <a:srgbClr val="1D1C1D"/>
                </a:solidFill>
                <a:effectLst/>
                <a:highlight>
                  <a:srgbClr val="FFFFFF"/>
                </a:highlight>
                <a:latin typeface="Slack-Lato"/>
              </a:rPr>
              <a:t> this one is entirely about working around the limitations of the SMT, factoring out helper proofs and definitions and disabling non-linear arithmetic because proofs were too unstable</a:t>
            </a:r>
          </a:p>
          <a:p>
            <a:pPr algn="l">
              <a:buFont typeface="Arial" panose="020B0604020202020204" pitchFamily="34" charset="0"/>
              <a:buChar char="•"/>
            </a:pPr>
            <a:r>
              <a:rPr lang="en-GB" b="0" i="0" u="sng" dirty="0">
                <a:solidFill>
                  <a:srgbClr val="1D1C1D"/>
                </a:solidFill>
                <a:effectLst/>
                <a:highlight>
                  <a:srgbClr val="FFFFFF"/>
                </a:highlight>
                <a:latin typeface="Slack-Lato"/>
                <a:hlinkClick r:id="rId6"/>
              </a:rPr>
              <a:t>https://github.com/hacl-star/hacl-star/commit/0b16475cc6278aac2b1410b3ddafc73ac6f0438b</a:t>
            </a:r>
            <a:r>
              <a:rPr lang="en-GB" b="0" i="0" dirty="0">
                <a:solidFill>
                  <a:srgbClr val="1D1C1D"/>
                </a:solidFill>
                <a:effectLst/>
                <a:highlight>
                  <a:srgbClr val="FFFFFF"/>
                </a:highlight>
                <a:latin typeface="Slack-Lato"/>
              </a:rPr>
              <a:t> look at my comments here</a:t>
            </a:r>
          </a:p>
          <a:p>
            <a:pPr algn="l">
              <a:buFont typeface="Arial" panose="020B0604020202020204" pitchFamily="34" charset="0"/>
              <a:buChar char="•"/>
            </a:pPr>
            <a:r>
              <a:rPr lang="en-GB" b="0" i="0" dirty="0">
                <a:solidFill>
                  <a:srgbClr val="1D1C1D"/>
                </a:solidFill>
                <a:effectLst/>
                <a:highlight>
                  <a:srgbClr val="FFFFFF"/>
                </a:highlight>
                <a:latin typeface="Slack-Lato"/>
              </a:rPr>
              <a:t>memory reasoning doesn't work with SMT: </a:t>
            </a:r>
            <a:r>
              <a:rPr lang="en-GB" b="0" i="0" u="sng" dirty="0">
                <a:solidFill>
                  <a:srgbClr val="1D1C1D"/>
                </a:solidFill>
                <a:effectLst/>
                <a:highlight>
                  <a:srgbClr val="FFFFFF"/>
                </a:highlight>
                <a:latin typeface="Slack-Lato"/>
                <a:hlinkClick r:id="rId7"/>
              </a:rPr>
              <a:t>https://github.com/hacl-star/hacl-star/commit/6b068a67577bed5f4aed7aa98f5c0bed350fdc28</a:t>
            </a:r>
            <a:r>
              <a:rPr lang="en-GB" b="0" i="0" dirty="0">
                <a:solidFill>
                  <a:srgbClr val="1D1C1D"/>
                </a:solidFill>
                <a:effectLst/>
                <a:highlight>
                  <a:srgbClr val="FFFFFF"/>
                </a:highlight>
                <a:latin typeface="Slack-Lato"/>
              </a:rPr>
              <a:t> and </a:t>
            </a:r>
            <a:r>
              <a:rPr lang="en-GB" b="0" i="0" u="sng" dirty="0">
                <a:solidFill>
                  <a:srgbClr val="1D1C1D"/>
                </a:solidFill>
                <a:effectLst/>
                <a:highlight>
                  <a:srgbClr val="FFFFFF"/>
                </a:highlight>
                <a:latin typeface="Slack-Lato"/>
                <a:hlinkClick r:id="rId7"/>
              </a:rPr>
              <a:t>https://github.com/hacl-star/hacl-star/commit/6b068a67577bed5f4aed7aa98f5c0bed350fdc28</a:t>
            </a:r>
            <a:r>
              <a:rPr lang="en-GB" b="0" i="0" dirty="0">
                <a:solidFill>
                  <a:srgbClr val="1D1C1D"/>
                </a:solidFill>
                <a:effectLst/>
                <a:highlight>
                  <a:srgbClr val="FFFFFF"/>
                </a:highlight>
                <a:latin typeface="Slack-Lato"/>
              </a:rPr>
              <a:t> </a:t>
            </a:r>
            <a:r>
              <a:rPr lang="en-GB" b="0" i="0" u="sng" dirty="0">
                <a:solidFill>
                  <a:srgbClr val="1D1C1D"/>
                </a:solidFill>
                <a:effectLst/>
                <a:highlight>
                  <a:srgbClr val="FFFFFF"/>
                </a:highlight>
                <a:latin typeface="Slack-Lato"/>
                <a:hlinkClick r:id="rId8"/>
              </a:rPr>
              <a:t>https://github.com/hacl-star/hacl-star/commit/93660b88fc0645abf06900a77b003e4c879b400e</a:t>
            </a:r>
            <a:endParaRPr lang="en-GB" b="0" i="0" dirty="0">
              <a:solidFill>
                <a:srgbClr val="1D1C1D"/>
              </a:solidFill>
              <a:effectLst/>
              <a:highlight>
                <a:srgbClr val="FFFFFF"/>
              </a:highlight>
              <a:latin typeface="Slack-Lato"/>
            </a:endParaRPr>
          </a:p>
          <a:p>
            <a:pPr algn="l">
              <a:buFont typeface="Arial" panose="020B0604020202020204" pitchFamily="34" charset="0"/>
              <a:buChar char="•"/>
            </a:pPr>
            <a:r>
              <a:rPr lang="en-GB" b="0" i="0" u="sng" dirty="0">
                <a:solidFill>
                  <a:srgbClr val="1D1C1D"/>
                </a:solidFill>
                <a:effectLst/>
                <a:highlight>
                  <a:srgbClr val="FFFFFF"/>
                </a:highlight>
                <a:latin typeface="Slack-Lato"/>
                <a:hlinkClick r:id="rId9"/>
              </a:rPr>
              <a:t>https://github.com/hacl-star/hacl-star/commit/98e8910670b0a63786479f0dcf56100081f991b8</a:t>
            </a:r>
            <a:r>
              <a:rPr lang="en-GB" b="0" i="0" dirty="0">
                <a:solidFill>
                  <a:srgbClr val="1D1C1D"/>
                </a:solidFill>
                <a:effectLst/>
                <a:highlight>
                  <a:srgbClr val="FFFFFF"/>
                </a:highlight>
                <a:latin typeface="Slack-Lato"/>
              </a:rPr>
              <a:t> "try restarting the solver for more determinism"</a:t>
            </a:r>
          </a:p>
          <a:p>
            <a:pPr algn="l">
              <a:buFont typeface="Arial" panose="020B0604020202020204" pitchFamily="34" charset="0"/>
              <a:buChar char="•"/>
            </a:pPr>
            <a:r>
              <a:rPr lang="en-GB" b="0" i="0" dirty="0">
                <a:solidFill>
                  <a:srgbClr val="1D1C1D"/>
                </a:solidFill>
                <a:effectLst/>
                <a:highlight>
                  <a:srgbClr val="FFFFFF"/>
                </a:highlight>
                <a:latin typeface="Slack-Lato"/>
              </a:rPr>
              <a:t>"kill the last flaky proof" </a:t>
            </a:r>
            <a:r>
              <a:rPr lang="en-GB" b="0" i="0" u="sng" dirty="0">
                <a:solidFill>
                  <a:srgbClr val="1D1C1D"/>
                </a:solidFill>
                <a:effectLst/>
                <a:highlight>
                  <a:srgbClr val="FFFFFF"/>
                </a:highlight>
                <a:latin typeface="Slack-Lato"/>
                <a:hlinkClick r:id="rId10"/>
              </a:rPr>
              <a:t>https://github.com/hacl-star/hacl-star/commit/4e89581d7a0d6313534de0c7ed063dd5639c6766</a:t>
            </a:r>
            <a:endParaRPr lang="en-GB" b="0" i="0" dirty="0">
              <a:solidFill>
                <a:srgbClr val="1D1C1D"/>
              </a:solidFill>
              <a:effectLst/>
              <a:highlight>
                <a:srgbClr val="FFFFFF"/>
              </a:highlight>
              <a:latin typeface="Slack-Lato"/>
            </a:endParaRPr>
          </a:p>
          <a:p>
            <a:pPr algn="l">
              <a:buFont typeface="Arial" panose="020B0604020202020204" pitchFamily="34" charset="0"/>
              <a:buChar char="•"/>
            </a:pPr>
            <a:r>
              <a:rPr lang="en-GB" b="0" i="0" dirty="0">
                <a:solidFill>
                  <a:srgbClr val="1D1C1D"/>
                </a:solidFill>
                <a:effectLst/>
                <a:highlight>
                  <a:srgbClr val="FFFFFF"/>
                </a:highlight>
                <a:latin typeface="Slack-Lato"/>
              </a:rPr>
              <a:t>"rewrite the lemma in a form that doesn't cause as many problems" </a:t>
            </a:r>
            <a:r>
              <a:rPr lang="en-GB" b="0" i="0" u="sng" dirty="0">
                <a:solidFill>
                  <a:srgbClr val="1D1C1D"/>
                </a:solidFill>
                <a:effectLst/>
                <a:highlight>
                  <a:srgbClr val="FFFFFF"/>
                </a:highlight>
                <a:latin typeface="Slack-Lato"/>
                <a:hlinkClick r:id="rId11"/>
              </a:rPr>
              <a:t>https://github.com/hacl-star/hacl-star/commit/072d7d78e28c591bea27280532f75b1e4b15cbc9</a:t>
            </a:r>
            <a:endParaRPr lang="en-GB" b="0" i="0" dirty="0">
              <a:solidFill>
                <a:srgbClr val="1D1C1D"/>
              </a:solidFill>
              <a:effectLst/>
              <a:highlight>
                <a:srgbClr val="FFFFFF"/>
              </a:highlight>
              <a:latin typeface="Slack-Lato"/>
            </a:endParaRPr>
          </a:p>
          <a:p>
            <a:pPr algn="r"/>
            <a:r>
              <a:rPr lang="en-GB" b="0" i="0" u="none" strike="noStrike" dirty="0">
                <a:solidFill>
                  <a:srgbClr val="1D1C1D"/>
                </a:solidFill>
                <a:effectLst/>
                <a:highlight>
                  <a:srgbClr val="FFFFFF"/>
                </a:highlight>
                <a:latin typeface="Slack-Lato"/>
                <a:hlinkClick r:id="rId12"/>
              </a:rPr>
              <a:t>5:42</a:t>
            </a:r>
            <a:endParaRPr lang="en-GB" b="0" i="0" dirty="0">
              <a:solidFill>
                <a:srgbClr val="1D1C1D"/>
              </a:solidFill>
              <a:effectLst/>
              <a:highlight>
                <a:srgbClr val="FFFFFF"/>
              </a:highlight>
              <a:latin typeface="Slack-Lato"/>
            </a:endParaRPr>
          </a:p>
          <a:p>
            <a:pPr algn="l"/>
            <a:r>
              <a:rPr lang="en-GB" b="0" i="0" u="sng" dirty="0">
                <a:solidFill>
                  <a:srgbClr val="1D1C1D"/>
                </a:solidFill>
                <a:effectLst/>
                <a:highlight>
                  <a:srgbClr val="FFFFFF"/>
                </a:highlight>
                <a:latin typeface="Slack-Lato"/>
                <a:hlinkClick r:id="rId13"/>
              </a:rPr>
              <a:t>https://github.com/hacl-star/hacl-star/pull/914/files</a:t>
            </a:r>
            <a:endParaRPr lang="en-GB" b="0" i="0" dirty="0">
              <a:solidFill>
                <a:srgbClr val="1D1C1D"/>
              </a:solidFill>
              <a:effectLst/>
              <a:highlight>
                <a:srgbClr val="FFFFFF"/>
              </a:highlight>
              <a:latin typeface="Slack-Lato"/>
            </a:endParaRPr>
          </a:p>
          <a:p>
            <a:pPr algn="r"/>
            <a:r>
              <a:rPr lang="en-GB" b="0" i="0" u="none" strike="noStrike" dirty="0">
                <a:solidFill>
                  <a:srgbClr val="1D1C1D"/>
                </a:solidFill>
                <a:effectLst/>
                <a:highlight>
                  <a:srgbClr val="FFFFFF"/>
                </a:highlight>
                <a:latin typeface="Slack-Lato"/>
                <a:hlinkClick r:id="rId14"/>
              </a:rPr>
              <a:t>5:42</a:t>
            </a:r>
            <a:endParaRPr lang="en-GB" b="0" i="0" dirty="0">
              <a:solidFill>
                <a:srgbClr val="1D1C1D"/>
              </a:solidFill>
              <a:effectLst/>
              <a:highlight>
                <a:srgbClr val="FFFFFF"/>
              </a:highlight>
              <a:latin typeface="Slack-Lato"/>
            </a:endParaRPr>
          </a:p>
          <a:p>
            <a:pPr algn="l"/>
            <a:r>
              <a:rPr lang="en-GB" b="0" i="0" u="sng" dirty="0">
                <a:solidFill>
                  <a:srgbClr val="1D1C1D"/>
                </a:solidFill>
                <a:effectLst/>
                <a:highlight>
                  <a:srgbClr val="FFFFFF"/>
                </a:highlight>
                <a:latin typeface="Slack-Lato"/>
                <a:hlinkClick r:id="rId15"/>
              </a:rPr>
              <a:t>https://github.com/hacl-star/hacl-star/pull/845/files</a:t>
            </a:r>
            <a:endParaRPr lang="en-GB" b="0" i="0" dirty="0">
              <a:solidFill>
                <a:srgbClr val="1D1C1D"/>
              </a:solidFill>
              <a:effectLst/>
              <a:highlight>
                <a:srgbClr val="FFFFFF"/>
              </a:highlight>
              <a:latin typeface="Slack-Lato"/>
            </a:endParaRPr>
          </a:p>
          <a:p>
            <a:endParaRPr lang="en-FR" dirty="0"/>
          </a:p>
        </p:txBody>
      </p:sp>
      <p:sp>
        <p:nvSpPr>
          <p:cNvPr id="4" name="Slide Number Placeholder 3"/>
          <p:cNvSpPr>
            <a:spLocks noGrp="1"/>
          </p:cNvSpPr>
          <p:nvPr>
            <p:ph type="sldNum" sz="quarter" idx="5"/>
          </p:nvPr>
        </p:nvSpPr>
        <p:spPr/>
        <p:txBody>
          <a:bodyPr/>
          <a:lstStyle/>
          <a:p>
            <a:fld id="{F6FCFB95-7E19-4ED9-8FBC-47A2929EE486}" type="slidenum">
              <a:rPr lang="en-US" smtClean="0"/>
              <a:t>13</a:t>
            </a:fld>
            <a:endParaRPr lang="en-US"/>
          </a:p>
        </p:txBody>
      </p:sp>
    </p:spTree>
    <p:extLst>
      <p:ext uri="{BB962C8B-B14F-4D97-AF65-F5344CB8AC3E}">
        <p14:creationId xmlns:p14="http://schemas.microsoft.com/office/powerpoint/2010/main" val="157946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Remark: insist on the fact that </a:t>
            </a:r>
            <a:r>
              <a:rPr lang="en-US" b="1" dirty="0">
                <a:cs typeface="Calibri"/>
              </a:rPr>
              <a:t>Aeneas is just a compiler</a:t>
            </a:r>
            <a:r>
              <a:rPr lang="en-US" dirty="0">
                <a:cs typeface="Calibri"/>
              </a:rPr>
              <a:t> and not a verification framework: we target something more general than that.</a:t>
            </a:r>
            <a:endParaRPr lang="en-US" dirty="0"/>
          </a:p>
          <a:p>
            <a:endParaRPr lang="en-US" dirty="0">
              <a:cs typeface="Calibri" panose="020F0502020204030204"/>
            </a:endParaRPr>
          </a:p>
          <a:p>
            <a:r>
              <a:rPr lang="en-US" dirty="0">
                <a:cs typeface="Calibri" panose="020F0502020204030204"/>
              </a:rPr>
              <a:t>=====</a:t>
            </a:r>
          </a:p>
          <a:p>
            <a:endParaRPr lang="en-US" dirty="0">
              <a:cs typeface="Calibri" panose="020F0502020204030204"/>
            </a:endParaRPr>
          </a:p>
          <a:p>
            <a:r>
              <a:rPr lang="en-US" dirty="0"/>
              <a:t>We implemented this translation and our framework has the following architecture.</a:t>
            </a:r>
            <a:endParaRPr lang="en-US" dirty="0">
              <a:cs typeface="Calibri"/>
            </a:endParaRPr>
          </a:p>
          <a:p>
            <a:endParaRPr lang="en-US" dirty="0"/>
          </a:p>
          <a:p>
            <a:r>
              <a:rPr lang="en-US" dirty="0"/>
              <a:t>We consume </a:t>
            </a:r>
            <a:r>
              <a:rPr lang="en-US" b="1" dirty="0"/>
              <a:t>MIR</a:t>
            </a:r>
            <a:r>
              <a:rPr lang="en-US" dirty="0"/>
              <a:t> (Rust’s Mid-Level IR). Because of the way the Rust compiler is designed, if we want to retrieve its output we have to write a driver in Rust for this Rust compiler, and in our case this driver is called Charon. Because it is simpler to implement </a:t>
            </a:r>
            <a:r>
              <a:rPr lang="en-US" dirty="0" err="1"/>
              <a:t>an</a:t>
            </a:r>
            <a:r>
              <a:rPr lang="en-US" dirty="0"/>
              <a:t> maintain a compiler in a functional language like </a:t>
            </a:r>
            <a:r>
              <a:rPr lang="en-US" dirty="0" err="1"/>
              <a:t>OCaml</a:t>
            </a:r>
            <a:r>
              <a:rPr lang="en-US" dirty="0"/>
              <a:t>, all what Charon does is retrieve the output of the Rust compilation (MIR), convert it to an </a:t>
            </a:r>
            <a:r>
              <a:rPr lang="en-US" b="1" dirty="0"/>
              <a:t>easy to use</a:t>
            </a:r>
            <a:r>
              <a:rPr lang="en-US" dirty="0"/>
              <a:t> AST called LLBC, and finally serialize it.</a:t>
            </a:r>
            <a:endParaRPr lang="en-US" dirty="0">
              <a:cs typeface="Calibri"/>
            </a:endParaRPr>
          </a:p>
          <a:p>
            <a:endParaRPr lang="en-US" dirty="0"/>
          </a:p>
          <a:p>
            <a:r>
              <a:rPr lang="en-US" dirty="0"/>
              <a:t>Then comes the compiler itself, called </a:t>
            </a:r>
            <a:r>
              <a:rPr lang="en-US" b="1" dirty="0"/>
              <a:t>Aeneas</a:t>
            </a:r>
            <a:r>
              <a:rPr lang="en-US" dirty="0"/>
              <a:t>, which deserializes the output of Charon, performs the translation and extracts it in the backend of your choice.</a:t>
            </a:r>
            <a:endParaRPr lang="en-US" dirty="0">
              <a:cs typeface="Calibri"/>
            </a:endParaRPr>
          </a:p>
          <a:p>
            <a:endParaRPr lang="en-US" dirty="0"/>
          </a:p>
          <a:p>
            <a:r>
              <a:rPr lang="en-US" dirty="0"/>
              <a:t>In practice, Charon gives an</a:t>
            </a:r>
            <a:r>
              <a:rPr lang="en-US" b="1" dirty="0"/>
              <a:t> easy access to the Rust compiler</a:t>
            </a:r>
            <a:r>
              <a:rPr lang="en-US" dirty="0"/>
              <a:t>, which is quite complex and very unstable, and should be reusable for other projects. On our side we would be very interested in using it to connect Aeneas to a separation logic framework for unsafe Rust code.</a:t>
            </a:r>
            <a:endParaRPr lang="en-US" dirty="0">
              <a:cs typeface="Calibri"/>
            </a:endParaRPr>
          </a:p>
          <a:p>
            <a:endParaRPr lang="en-US" dirty="0"/>
          </a:p>
          <a:p>
            <a:r>
              <a:rPr lang="en-US" dirty="0"/>
              <a:t>As of today we only have an F* backend, because we are originally F* experts, but we have other backends in the making for Coq, HOL4 and Lean.</a:t>
            </a:r>
            <a:endParaRPr lang="en-US" dirty="0">
              <a:cs typeface="Calibri"/>
            </a:endParaRPr>
          </a:p>
          <a:p>
            <a:endParaRPr lang="en-US" dirty="0"/>
          </a:p>
          <a:p>
            <a:r>
              <a:rPr lang="en-US" dirty="0"/>
              <a:t>The translation itself works by doing some sort of a symbolic execution. Something important to mention is that, in order to make this translation work, we need for every function to compute its borrow graph (that is to say we need to compute who borrows what from whom) at every point of execution. This implies two things:</a:t>
            </a:r>
            <a:endParaRPr lang="en-US" dirty="0">
              <a:cs typeface="Calibri"/>
            </a:endParaRPr>
          </a:p>
          <a:p>
            <a:pPr marL="171450" indent="-171450">
              <a:buFontTx/>
              <a:buChar char="-"/>
            </a:pPr>
            <a:r>
              <a:rPr lang="en-US" dirty="0"/>
              <a:t>first, because we compute this borrow graph and check that the borrows are correctly used, </a:t>
            </a:r>
            <a:r>
              <a:rPr lang="en-US" b="1" dirty="0"/>
              <a:t>we don’t need to trust the borrow checker</a:t>
            </a:r>
            <a:endParaRPr lang="en-US" b="1" dirty="0">
              <a:cs typeface="Calibri"/>
            </a:endParaRPr>
          </a:p>
          <a:p>
            <a:pPr marL="171450" indent="-171450">
              <a:buFontTx/>
              <a:buChar char="-"/>
            </a:pPr>
            <a:r>
              <a:rPr lang="en-US" dirty="0"/>
              <a:t>second, along the way to designing a mechanism to compute this borrow graph, we came up with an </a:t>
            </a:r>
            <a:r>
              <a:rPr lang="en-US" b="1" dirty="0"/>
              <a:t>operational semantics for Rust and its borrow mechanism</a:t>
            </a:r>
            <a:r>
              <a:rPr lang="en-US" dirty="0"/>
              <a:t>, and this is one of the contributions of our work</a:t>
            </a:r>
            <a:endParaRPr lang="en-US" dirty="0">
              <a:cs typeface="Calibri"/>
            </a:endParaRPr>
          </a:p>
          <a:p>
            <a:pPr marL="171450" indent="-171450">
              <a:buFontTx/>
              <a:buChar char="-"/>
            </a:pPr>
            <a:endParaRPr lang="en-US" dirty="0"/>
          </a:p>
          <a:p>
            <a:pPr marL="0" indent="0">
              <a:buFontTx/>
              <a:buNone/>
            </a:pPr>
            <a:r>
              <a:rPr lang="en-US" dirty="0"/>
              <a:t>Of course, this is still early work and our translation has some limitations, the </a:t>
            </a:r>
            <a:r>
              <a:rPr lang="en-US" b="1" dirty="0"/>
              <a:t>main</a:t>
            </a:r>
            <a:r>
              <a:rPr lang="en-US" dirty="0"/>
              <a:t> ones are the following:</a:t>
            </a:r>
            <a:endParaRPr lang="en-US" dirty="0">
              <a:cs typeface="Calibri"/>
            </a:endParaRPr>
          </a:p>
          <a:p>
            <a:pPr marL="171450" indent="-171450">
              <a:buFontTx/>
              <a:buChar char="-"/>
            </a:pPr>
            <a:r>
              <a:rPr lang="en-US" dirty="0"/>
              <a:t>We only target safe Rust for obvious reasons</a:t>
            </a:r>
            <a:endParaRPr lang="en-US" dirty="0">
              <a:cs typeface="Calibri"/>
            </a:endParaRPr>
          </a:p>
          <a:p>
            <a:pPr marL="171450" indent="-171450">
              <a:buFontTx/>
              <a:buChar char="-"/>
            </a:pPr>
            <a:r>
              <a:rPr lang="en-US" dirty="0"/>
              <a:t>We have no traits yet, but we believe this to be mostly an engineering problem and that actually it should lead to a very natural executable translation</a:t>
            </a:r>
            <a:endParaRPr lang="en-US" dirty="0">
              <a:cs typeface="Calibri"/>
            </a:endParaRPr>
          </a:p>
          <a:p>
            <a:pPr marL="171450" indent="-171450">
              <a:buFontTx/>
              <a:buChar char="-"/>
            </a:pPr>
            <a:r>
              <a:rPr lang="en-US" dirty="0"/>
              <a:t>We have no loops, but are making quite good progress on this</a:t>
            </a:r>
            <a:endParaRPr lang="en-US" dirty="0">
              <a:cs typeface="Calibri"/>
            </a:endParaRPr>
          </a:p>
          <a:p>
            <a:pPr marL="171450" indent="-171450">
              <a:buFontTx/>
              <a:buChar char="-"/>
            </a:pPr>
            <a:r>
              <a:rPr lang="en-US" dirty="0"/>
              <a:t>We have no interior mutability because it introduces real aliasing and effects, we would like to have it in the longer term for instance to model coarse grain concurrency</a:t>
            </a:r>
            <a:endParaRPr lang="en-US" dirty="0">
              <a:cs typeface="Calibri"/>
            </a:endParaRP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it is important to step back a bit mention that </a:t>
            </a:r>
            <a:r>
              <a:rPr lang="en-US" b="1" dirty="0"/>
              <a:t>Aeneas is not a verification framework in itself</a:t>
            </a:r>
            <a:r>
              <a:rPr lang="en-US" dirty="0"/>
              <a:t>: you don’t give it a program, push a button and receive an answer such as “yes everything is fine” or “no there is a problem”. It should really be seen as a </a:t>
            </a:r>
            <a:r>
              <a:rPr lang="en-US" b="1" dirty="0"/>
              <a:t>generic pipeline</a:t>
            </a:r>
            <a:r>
              <a:rPr lang="en-US" dirty="0"/>
              <a:t>: you give it as input a safe Rust program, it </a:t>
            </a:r>
            <a:r>
              <a:rPr lang="en-US" b="1" dirty="0"/>
              <a:t>compiles</a:t>
            </a:r>
            <a:r>
              <a:rPr lang="en-US" dirty="0"/>
              <a:t> it to a </a:t>
            </a:r>
            <a:r>
              <a:rPr lang="en-US" b="1" dirty="0"/>
              <a:t>pure model</a:t>
            </a:r>
            <a:r>
              <a:rPr lang="en-US" dirty="0"/>
              <a:t> and that’s all. Then, once you have this pure model can do whatever you want with this it, for instance you can extract it to Lean (once the backend is done) and for instance, prove that the program is panic free and functionally correct under the proper assumptions. But you may wish to use other frameworks or techniques, and functional correctness and panic freedom are not always what you really want, and that’s fine you can do other things: for instance, if you apply it to a cryptographic protocol, you can also prove security properties about this protocol implementation (this is something we have successfully done in the past in F*, for example quite recently on a project called </a:t>
            </a:r>
            <a:r>
              <a:rPr lang="en-US" b="1" dirty="0"/>
              <a:t>Noise</a:t>
            </a:r>
            <a:r>
              <a:rPr lang="en-US" b="0" dirty="0"/>
              <a:t>*, and that we intend to do again on other projects). Also, for now we don’t provide a way of writing annotations on the input program, because we want to focus on </a:t>
            </a:r>
            <a:r>
              <a:rPr lang="en-US" b="1" dirty="0"/>
              <a:t>extrinsic proofs</a:t>
            </a:r>
            <a:r>
              <a:rPr lang="en-US" b="0" dirty="0"/>
              <a:t> and also because adding an annotation language is a lot of engineering work, but we would be interested in supporting such annotation language in the future: we could then generate </a:t>
            </a:r>
            <a:r>
              <a:rPr lang="en-US" b="1" dirty="0"/>
              <a:t>lemma statements</a:t>
            </a:r>
            <a:r>
              <a:rPr lang="en-US" b="0" dirty="0"/>
              <a:t> in addition to the pure model.</a:t>
            </a:r>
            <a:endParaRPr lang="en-US" b="0" dirty="0">
              <a:cs typeface="Calibri"/>
            </a:endParaRPr>
          </a:p>
          <a:p>
            <a:pPr marL="0" indent="0">
              <a:buFontTx/>
              <a:buNone/>
            </a:pPr>
            <a:endParaRPr lang="en-US" dirty="0"/>
          </a:p>
          <a:p>
            <a:pPr marL="0" indent="0">
              <a:buFontTx/>
              <a:buNone/>
            </a:pPr>
            <a:r>
              <a:rPr lang="en-US" dirty="0"/>
              <a:t>The project is of course </a:t>
            </a:r>
            <a:r>
              <a:rPr lang="en-US" b="1" dirty="0"/>
              <a:t>publicly available</a:t>
            </a:r>
            <a:r>
              <a:rPr lang="en-US" dirty="0"/>
              <a:t> on </a:t>
            </a:r>
            <a:r>
              <a:rPr lang="en-US" dirty="0" err="1"/>
              <a:t>github</a:t>
            </a:r>
            <a:r>
              <a:rPr lang="en-US" dirty="0"/>
              <a:t>, we presented the work at </a:t>
            </a:r>
            <a:r>
              <a:rPr lang="en-US" b="1" dirty="0"/>
              <a:t>ICFP</a:t>
            </a:r>
            <a:r>
              <a:rPr lang="en-US" dirty="0"/>
              <a:t> last month and there is a </a:t>
            </a:r>
            <a:r>
              <a:rPr lang="en-US" b="1" dirty="0"/>
              <a:t>long, detailed version</a:t>
            </a:r>
            <a:r>
              <a:rPr lang="en-US" dirty="0"/>
              <a:t> available online, and if you have specific questions please </a:t>
            </a:r>
            <a:r>
              <a:rPr lang="en-US" b="1" dirty="0"/>
              <a:t>feel free to contact us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F6FCFB95-7E19-4ED9-8FBC-47A2929EE486}" type="slidenum">
              <a:rPr lang="en-US" smtClean="0"/>
              <a:t>15</a:t>
            </a:fld>
            <a:endParaRPr lang="en-US"/>
          </a:p>
        </p:txBody>
      </p:sp>
    </p:spTree>
    <p:extLst>
      <p:ext uri="{BB962C8B-B14F-4D97-AF65-F5344CB8AC3E}">
        <p14:creationId xmlns:p14="http://schemas.microsoft.com/office/powerpoint/2010/main" val="305007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go back to the choose example I introduced before, and let’s do the translation step by step.</a:t>
            </a:r>
          </a:p>
          <a:p>
            <a:endParaRPr lang="en-US"/>
          </a:p>
          <a:p>
            <a:r>
              <a:rPr lang="en-US"/>
              <a:t>The beginning is very simple: we initialize x with 0 and y with 1, and then call choose which gives us some value z which we compute by calling this “purified” version of choose, which is the same as the original Rust function but without borrows because borrows don’t make sense in the pure world.</a:t>
            </a:r>
          </a:p>
          <a:p>
            <a:endParaRPr lang="en-US"/>
          </a:p>
          <a:p>
            <a:r>
              <a:rPr lang="en-US"/>
              <a:t>Next we have to translate this in-place update `*z = 2`. This updates x in place, but because z gives us a </a:t>
            </a:r>
            <a:r>
              <a:rPr lang="en-US" b="1"/>
              <a:t>view</a:t>
            </a:r>
            <a:r>
              <a:rPr lang="en-US"/>
              <a:t> about x and y (as we don’t have access to x and y for as long as z lives), we don’t have to </a:t>
            </a:r>
            <a:r>
              <a:rPr lang="en-US" b="1"/>
              <a:t>update x and y yet</a:t>
            </a:r>
            <a:r>
              <a:rPr lang="en-US"/>
              <a:t>. All we have to do is take into account the fact that z gives us access to some value, and that from now onwards this value is equal to 2. So we simply translate this to `let z = 2 in` and continue.</a:t>
            </a:r>
          </a:p>
          <a:p>
            <a:endParaRPr lang="en-US"/>
          </a:p>
          <a:p>
            <a:r>
              <a:rPr lang="en-US"/>
              <a:t>Now comes the interesting part: we have to end the ‘a lifetime which gives us access back to x and y. The important point is that we made an in-place update here, through z, but it is only upon ending this ‘a lifetime that we </a:t>
            </a:r>
            <a:r>
              <a:rPr lang="en-US" b="1"/>
              <a:t>observe</a:t>
            </a:r>
            <a:r>
              <a:rPr lang="en-US"/>
              <a:t> the effect of doing this in-place modification, by retrieving access back to x and y. As a consequence, what we say is that we retrieve new values for x and y. Now what are those new values? It’s actually pretty simple.</a:t>
            </a:r>
          </a:p>
          <a:p>
            <a:endParaRPr lang="en-US"/>
          </a:p>
          <a:p>
            <a:r>
              <a:rPr lang="en-US"/>
              <a:t>Because the boolean was true, choose returned the borrow to x, which means that through z we updated x. So the new value for x is the last value for z, and y is left unchanged. But this is the case only because the boolean was true, if it were false it would be the opposite: x would be left unchanged and y would be updated with the last value for z. And we can thus rewrite the </a:t>
            </a:r>
            <a:r>
              <a:rPr lang="en-US" err="1"/>
              <a:t>rhs</a:t>
            </a:r>
            <a:r>
              <a:rPr lang="en-US"/>
              <a:t> expression this way.</a:t>
            </a:r>
          </a:p>
          <a:p>
            <a:endParaRPr lang="en-US"/>
          </a:p>
          <a:p>
            <a:r>
              <a:rPr lang="en-US"/>
              <a:t>Now we see a pattern appear. Upon calling choose (in the Rust code), we have to compute the values of the outputs returned by choose from the inputs. This is what this purified version of choose does, by computing outputs from the inputs. Then, upon ending the lifetime ‘a, we have to go the other way around, by propagating the effects of the in-place updates back to the inputs. In a sense here we do a </a:t>
            </a:r>
            <a:r>
              <a:rPr lang="en-US" b="1"/>
              <a:t>forward</a:t>
            </a:r>
            <a:r>
              <a:rPr lang="en-US"/>
              <a:t> computation, and there we do a </a:t>
            </a:r>
            <a:r>
              <a:rPr lang="en-US" b="1"/>
              <a:t>backward</a:t>
            </a:r>
            <a:r>
              <a:rPr lang="en-US"/>
              <a:t> computation.</a:t>
            </a:r>
          </a:p>
          <a:p>
            <a:endParaRPr lang="en-US"/>
          </a:p>
          <a:p>
            <a:r>
              <a:rPr lang="en-US"/>
              <a:t>If we rewrite things a bit more, we get the following: when we call choose in the Rust snippet of code, we introduce a call to this </a:t>
            </a:r>
            <a:r>
              <a:rPr lang="en-US" b="1" err="1"/>
              <a:t>choose_fwd</a:t>
            </a:r>
            <a:r>
              <a:rPr lang="en-US" b="1"/>
              <a:t> </a:t>
            </a:r>
            <a:r>
              <a:rPr lang="en-US"/>
              <a:t>function, which is the “purified” version of choose we introduced before. Then, upon ending the lifetime ‘a, we introduce a call to this </a:t>
            </a:r>
            <a:r>
              <a:rPr lang="en-US" b="1" err="1"/>
              <a:t>choose_back</a:t>
            </a:r>
            <a:r>
              <a:rPr lang="en-US" b="1"/>
              <a:t> </a:t>
            </a:r>
            <a:r>
              <a:rPr lang="en-US"/>
              <a:t>function, which takes the value z and propagates it backward, back to the inputs, and its body is just what we had there before.</a:t>
            </a:r>
          </a:p>
          <a:p>
            <a:endParaRPr lang="en-US"/>
          </a:p>
          <a:p>
            <a:r>
              <a:rPr lang="en-US"/>
              <a:t>This is the whole idea of the translation: whenever we need to translate a Rust function, we generate one forward function, which is used at call-site, and a set of backward functions, one per lifetime appearing in the signature, and which are used to propagate updates back into the environment, whenever we end a lifetime. Those forward and backward functions are actually very similar to </a:t>
            </a:r>
            <a:r>
              <a:rPr lang="en-US" b="1"/>
              <a:t>lenses</a:t>
            </a:r>
            <a:r>
              <a:rPr lang="en-US" b="0"/>
              <a:t> (with the get and </a:t>
            </a:r>
            <a:r>
              <a:rPr lang="en-US" b="0" err="1"/>
              <a:t>put_back</a:t>
            </a:r>
            <a:r>
              <a:rPr lang="en-US" b="0"/>
              <a:t> functions)</a:t>
            </a:r>
            <a:r>
              <a:rPr lang="en-US"/>
              <a:t>, and lead to an </a:t>
            </a:r>
            <a:r>
              <a:rPr lang="en-US" b="1"/>
              <a:t>executable</a:t>
            </a:r>
            <a:r>
              <a:rPr lang="en-US"/>
              <a:t> translation which is quite </a:t>
            </a:r>
            <a:r>
              <a:rPr lang="en-US" b="1"/>
              <a:t>idiomatic</a:t>
            </a:r>
            <a:r>
              <a:rPr lang="en-US"/>
              <a:t>: just to give you a more interesting example, if you write a function which gives you a mutable access to the nth element of a list, in our translation the forward function is simply a “get the nth element” function, and the backward function is “update the nth element” by reinserting the given back value back where it belongs. And we get similar translations for all the functions manipulating tree-like data-structures (which is the kind of data-structures safe Rust allows you to write).</a:t>
            </a:r>
          </a:p>
          <a:p>
            <a:endParaRPr lang="en-US"/>
          </a:p>
          <a:p>
            <a:r>
              <a:rPr lang="en-US"/>
              <a:t>Something very interesting about this translation is that it is </a:t>
            </a:r>
            <a:r>
              <a:rPr lang="en-US" b="1"/>
              <a:t>modular</a:t>
            </a:r>
            <a:r>
              <a:rPr lang="en-US"/>
              <a:t>: to be more precise, in order to generate the snippet of code on the write, we only need to look at the signature of choose, we don’t need to know its body which could be treated as opaque. To be more precise: the number of backward functions, and the types of the forward and backward functions, can be derived by looking only at the signature of the original Rust function.</a:t>
            </a:r>
          </a:p>
          <a:p>
            <a:endParaRPr lang="en-US"/>
          </a:p>
          <a:p>
            <a:r>
              <a:rPr lang="en-US"/>
              <a:t>In the case of the </a:t>
            </a:r>
            <a:r>
              <a:rPr lang="en-US" b="1"/>
              <a:t>forward functions </a:t>
            </a:r>
            <a:r>
              <a:rPr lang="en-US"/>
              <a:t>it is pretty simple: we “purify” the types by removing the borrows basically.</a:t>
            </a:r>
          </a:p>
          <a:p>
            <a:endParaRPr lang="en-US"/>
          </a:p>
          <a:p>
            <a:r>
              <a:rPr lang="en-US"/>
              <a:t>In the case of the </a:t>
            </a:r>
            <a:r>
              <a:rPr lang="en-US" b="1"/>
              <a:t>backward functions</a:t>
            </a:r>
            <a:r>
              <a:rPr lang="en-US"/>
              <a:t>: the function takes the same inputs as the forward function, which we need for the control-flow or to remember the old values of x and y, and takes as additional inputs the values borrowed through the output, and which we need to propagate backward upon ending the lifetime ‘a. In the case of choose, we return one mutable borrow of type i32, so the backward function needs to propagate one value of type i32.</a:t>
            </a:r>
          </a:p>
          <a:p>
            <a:r>
              <a:rPr lang="en-US"/>
              <a:t>Then, we need to return new values for all the borrows we consumed: here we have two input borrows x and y, so we simply return a pair of the appropriate types.</a:t>
            </a:r>
          </a:p>
          <a:p>
            <a:endParaRPr lang="en-US"/>
          </a:p>
          <a:p>
            <a:r>
              <a:rPr lang="en-US"/>
              <a:t>What we see here is that the </a:t>
            </a:r>
            <a:r>
              <a:rPr lang="en-US" b="1"/>
              <a:t>signature</a:t>
            </a:r>
            <a:r>
              <a:rPr lang="en-US"/>
              <a:t> of a function in Rust (in the subset we consider) </a:t>
            </a:r>
            <a:r>
              <a:rPr lang="en-US" b="1"/>
              <a:t>fully captures the effectful behavior </a:t>
            </a:r>
            <a:r>
              <a:rPr lang="en-US"/>
              <a:t>of this function, because in the pure world we can then characterize a call to this function by calls to forward and backward functions of the proper types. The types of those functions give as the effectful behavior, and their bodies give us the functional behavior.</a:t>
            </a:r>
          </a:p>
          <a:p>
            <a:endParaRPr lang="en-US"/>
          </a:p>
          <a:p>
            <a:r>
              <a:rPr lang="en-US"/>
              <a:t>In practice, this modularity is extremely useful:</a:t>
            </a:r>
          </a:p>
          <a:p>
            <a:pPr marL="171450" indent="-171450">
              <a:buFontTx/>
              <a:buChar char="-"/>
            </a:pPr>
            <a:r>
              <a:rPr lang="en-US"/>
              <a:t>To actually perform the translation</a:t>
            </a:r>
          </a:p>
          <a:p>
            <a:pPr marL="171450" indent="-171450">
              <a:buFontTx/>
              <a:buChar char="-"/>
            </a:pPr>
            <a:r>
              <a:rPr lang="en-US"/>
              <a:t>To handle </a:t>
            </a:r>
            <a:r>
              <a:rPr lang="en-US" b="1"/>
              <a:t>external dependencies</a:t>
            </a:r>
            <a:r>
              <a:rPr lang="en-US"/>
              <a:t>: whenever we compile a crate and find external functions, we don’t need to dive into those functions: we can treat them as opaque definitions and limit ourselves to looking at their signature. In the generated code, we generate </a:t>
            </a:r>
            <a:r>
              <a:rPr lang="en-US" b="1"/>
              <a:t>declarations</a:t>
            </a:r>
            <a:r>
              <a:rPr lang="en-US"/>
              <a:t> of the proper forward and backward functions, and we leave it up to the user to provide models for those functions, either by writing an implementation or providing lemmas</a:t>
            </a:r>
          </a:p>
          <a:p>
            <a:pPr marL="171450" indent="-171450">
              <a:buFontTx/>
              <a:buChar char="-"/>
            </a:pPr>
            <a:r>
              <a:rPr lang="en-US"/>
              <a:t>We believe it will be useful to handle </a:t>
            </a:r>
            <a:r>
              <a:rPr lang="en-US" b="1"/>
              <a:t>traits and function pointers </a:t>
            </a:r>
            <a:r>
              <a:rPr lang="en-US"/>
              <a:t>(which we just need to treat as opaque functions) in a systematic and modular way</a:t>
            </a:r>
          </a:p>
        </p:txBody>
      </p:sp>
      <p:sp>
        <p:nvSpPr>
          <p:cNvPr id="4" name="Slide Number Placeholder 3"/>
          <p:cNvSpPr>
            <a:spLocks noGrp="1"/>
          </p:cNvSpPr>
          <p:nvPr>
            <p:ph type="sldNum" sz="quarter" idx="5"/>
          </p:nvPr>
        </p:nvSpPr>
        <p:spPr/>
        <p:txBody>
          <a:bodyPr/>
          <a:lstStyle/>
          <a:p>
            <a:fld id="{F6FCFB95-7E19-4ED9-8FBC-47A2929EE486}" type="slidenum">
              <a:rPr lang="en-US" smtClean="0"/>
              <a:t>16</a:t>
            </a:fld>
            <a:endParaRPr lang="en-US"/>
          </a:p>
        </p:txBody>
      </p:sp>
    </p:spTree>
    <p:extLst>
      <p:ext uri="{BB962C8B-B14F-4D97-AF65-F5344CB8AC3E}">
        <p14:creationId xmlns:p14="http://schemas.microsoft.com/office/powerpoint/2010/main" val="92390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94C2D-BE7A-28B0-25C0-C4B6C3D1E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58F4D5-C01D-91A0-E44D-296EB1E65D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94283-F1CD-1451-7CFD-270A3BC7C76F}"/>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CFF57DC2-0A88-3B6F-1D40-D73A31C5254F}"/>
              </a:ext>
            </a:extLst>
          </p:cNvPr>
          <p:cNvSpPr>
            <a:spLocks noGrp="1"/>
          </p:cNvSpPr>
          <p:nvPr>
            <p:ph type="sldNum" sz="quarter" idx="5"/>
          </p:nvPr>
        </p:nvSpPr>
        <p:spPr/>
        <p:txBody>
          <a:bodyPr/>
          <a:lstStyle/>
          <a:p>
            <a:fld id="{F6FCFB95-7E19-4ED9-8FBC-47A2929EE486}" type="slidenum">
              <a:rPr lang="en-US" smtClean="0"/>
              <a:t>17</a:t>
            </a:fld>
            <a:endParaRPr lang="en-US"/>
          </a:p>
        </p:txBody>
      </p:sp>
    </p:spTree>
    <p:extLst>
      <p:ext uri="{BB962C8B-B14F-4D97-AF65-F5344CB8AC3E}">
        <p14:creationId xmlns:p14="http://schemas.microsoft.com/office/powerpoint/2010/main" val="2428176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28522-ADA1-9918-58FD-3310466D5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F02AA-3320-3141-48B7-A7BDBDF70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51737-1E08-E1AB-26D3-3E5D646352A1}"/>
              </a:ext>
            </a:extLst>
          </p:cNvPr>
          <p:cNvSpPr>
            <a:spLocks noGrp="1"/>
          </p:cNvSpPr>
          <p:nvPr>
            <p:ph type="body" idx="1"/>
          </p:nvPr>
        </p:nvSpPr>
        <p:spPr/>
        <p:txBody>
          <a:bodyPr/>
          <a:lstStyle/>
          <a:p>
            <a:r>
              <a:rPr lang="en-US" dirty="0">
                <a:cs typeface="Calibri"/>
              </a:rPr>
              <a:t>If you want to be extremely precise: we introduce an operational semantics for a large subset of safe Rust, which doesn't include features like interior mutability (I think we can argue that LLBC does work in the presence of interior mutability, but I don't want to claim anything before thinking more about it).</a:t>
            </a:r>
          </a:p>
          <a:p>
            <a:endParaRPr lang="en-US" dirty="0">
              <a:cs typeface="Calibri"/>
            </a:endParaRPr>
          </a:p>
          <a:p>
            <a:r>
              <a:rPr lang="en-US" dirty="0">
                <a:cs typeface="Calibri"/>
              </a:rPr>
              <a:t>Our translation is based on a symbolic execution, during which we compute the borrow graph (who borrows what from whom) at every point of execution in a function under translation.</a:t>
            </a:r>
          </a:p>
          <a:p>
            <a:endParaRPr lang="en-US" dirty="0">
              <a:cs typeface="Calibri"/>
            </a:endParaRPr>
          </a:p>
          <a:p>
            <a:r>
              <a:rPr lang="en-US" dirty="0">
                <a:cs typeface="Calibri"/>
              </a:rPr>
              <a:t>The first ingredient we needed to design this symbolic execution was an operational semantics for safe Rust and its borrow mechanism. This is a contribution on its own and can be reused independently (for instance, Ilya's paper </a:t>
            </a:r>
            <a:r>
              <a:rPr lang="en-US" dirty="0"/>
              <a:t>Leveraging Rust Types for Program Synthesis reused the idea of using loans/borrows from Aeneas – they call their adaptation "blocking sets"). For example, in the choose example: we end the borrow z exactly at the moment we need to get access back to x or y (because z borrows those two values).</a:t>
            </a:r>
            <a:endParaRPr lang="en-US" dirty="0">
              <a:cs typeface="Calibri"/>
            </a:endParaRPr>
          </a:p>
          <a:p>
            <a:endParaRPr lang="en-US" dirty="0">
              <a:cs typeface="Calibri"/>
            </a:endParaRPr>
          </a:p>
          <a:p>
            <a:r>
              <a:rPr lang="en-US" dirty="0">
                <a:cs typeface="Calibri"/>
              </a:rPr>
              <a:t>The difficult part is to properly abstract function calls: we do this with a device we call "region abstractions". Importantly, those are introduced by looking only at the function signatures, hence the modularity of the extraction.</a:t>
            </a:r>
          </a:p>
          <a:p>
            <a:endParaRPr lang="en-US" dirty="0">
              <a:cs typeface="Calibri"/>
            </a:endParaRPr>
          </a:p>
          <a:p>
            <a:r>
              <a:rPr lang="en-US" dirty="0">
                <a:cs typeface="Calibri"/>
              </a:rPr>
              <a:t>In effect, by doing this we get a borrow checker, which means we don't need to trust the Rust borrow checker.</a:t>
            </a:r>
          </a:p>
          <a:p>
            <a:r>
              <a:rPr lang="en-US" dirty="0">
                <a:cs typeface="Calibri"/>
              </a:rPr>
              <a:t>In practice, we also note that our borrow checker is quite precise: we manage to feed Aeneas with some examples which are accepted only with Polonius (if they ask: there is an example with map which is used by Niko </a:t>
            </a:r>
            <a:r>
              <a:rPr lang="en-US" dirty="0" err="1">
                <a:cs typeface="Calibri"/>
              </a:rPr>
              <a:t>Matsakis</a:t>
            </a:r>
            <a:r>
              <a:rPr lang="en-US" dirty="0">
                <a:cs typeface="Calibri"/>
              </a:rPr>
              <a:t> to explain the typical limitations of the current borrow checker).</a:t>
            </a:r>
          </a:p>
          <a:p>
            <a:endParaRPr lang="en-US" dirty="0">
              <a:cs typeface="Calibri"/>
            </a:endParaRPr>
          </a:p>
          <a:p>
            <a:r>
              <a:rPr lang="en-US" dirty="0">
                <a:cs typeface="Calibri"/>
              </a:rPr>
              <a:t>Small remark, following JH's "concern": if the lifetime inference changes, the generated functions change (the backward functions are inserted in different places). This is not an issue, because the resulting functions are all equivalent.</a:t>
            </a:r>
          </a:p>
          <a:p>
            <a:endParaRPr lang="en-US" dirty="0">
              <a:cs typeface="Calibri"/>
            </a:endParaRPr>
          </a:p>
        </p:txBody>
      </p:sp>
      <p:sp>
        <p:nvSpPr>
          <p:cNvPr id="4" name="Slide Number Placeholder 3">
            <a:extLst>
              <a:ext uri="{FF2B5EF4-FFF2-40B4-BE49-F238E27FC236}">
                <a16:creationId xmlns:a16="http://schemas.microsoft.com/office/drawing/2014/main" id="{6F865B47-CDF5-2D17-0F97-632EA984D228}"/>
              </a:ext>
            </a:extLst>
          </p:cNvPr>
          <p:cNvSpPr>
            <a:spLocks noGrp="1"/>
          </p:cNvSpPr>
          <p:nvPr>
            <p:ph type="sldNum" sz="quarter" idx="5"/>
          </p:nvPr>
        </p:nvSpPr>
        <p:spPr/>
        <p:txBody>
          <a:bodyPr/>
          <a:lstStyle/>
          <a:p>
            <a:fld id="{F6FCFB95-7E19-4ED9-8FBC-47A2929EE486}" type="slidenum">
              <a:rPr lang="en-US" smtClean="0"/>
              <a:t>19</a:t>
            </a:fld>
            <a:endParaRPr lang="en-US"/>
          </a:p>
        </p:txBody>
      </p:sp>
    </p:spTree>
    <p:extLst>
      <p:ext uri="{BB962C8B-B14F-4D97-AF65-F5344CB8AC3E}">
        <p14:creationId xmlns:p14="http://schemas.microsoft.com/office/powerpoint/2010/main" val="5385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Remark: insist on the fact that </a:t>
            </a:r>
            <a:r>
              <a:rPr lang="en-US" b="1" dirty="0">
                <a:cs typeface="Calibri"/>
              </a:rPr>
              <a:t>Aeneas is just a compiler</a:t>
            </a:r>
            <a:r>
              <a:rPr lang="en-US" dirty="0">
                <a:cs typeface="Calibri"/>
              </a:rPr>
              <a:t> and not a verification framework: we target something more general than that.</a:t>
            </a:r>
            <a:endParaRPr lang="en-US" dirty="0"/>
          </a:p>
          <a:p>
            <a:endParaRPr lang="en-US" dirty="0">
              <a:cs typeface="Calibri" panose="020F0502020204030204"/>
            </a:endParaRPr>
          </a:p>
          <a:p>
            <a:r>
              <a:rPr lang="en-US" dirty="0">
                <a:cs typeface="Calibri" panose="020F0502020204030204"/>
              </a:rPr>
              <a:t>=====</a:t>
            </a:r>
          </a:p>
          <a:p>
            <a:endParaRPr lang="en-US" dirty="0">
              <a:cs typeface="Calibri" panose="020F0502020204030204"/>
            </a:endParaRPr>
          </a:p>
          <a:p>
            <a:r>
              <a:rPr lang="en-US" dirty="0"/>
              <a:t>We implemented this translation and our framework has the following architecture.</a:t>
            </a:r>
            <a:endParaRPr lang="en-US" dirty="0">
              <a:cs typeface="Calibri"/>
            </a:endParaRPr>
          </a:p>
          <a:p>
            <a:endParaRPr lang="en-US" dirty="0"/>
          </a:p>
          <a:p>
            <a:r>
              <a:rPr lang="en-US" dirty="0"/>
              <a:t>We consume </a:t>
            </a:r>
            <a:r>
              <a:rPr lang="en-US" b="1" dirty="0"/>
              <a:t>MIR</a:t>
            </a:r>
            <a:r>
              <a:rPr lang="en-US" dirty="0"/>
              <a:t> (Rust’s Mid-Level IR). Because of the way the Rust compiler is designed, if we want to retrieve its output we have to write a driver in Rust for this Rust compiler, and in our case this driver is called Charon. Because it is simpler to implement </a:t>
            </a:r>
            <a:r>
              <a:rPr lang="en-US" dirty="0" err="1"/>
              <a:t>an</a:t>
            </a:r>
            <a:r>
              <a:rPr lang="en-US" dirty="0"/>
              <a:t> maintain a compiler in a functional language like </a:t>
            </a:r>
            <a:r>
              <a:rPr lang="en-US" dirty="0" err="1"/>
              <a:t>OCaml</a:t>
            </a:r>
            <a:r>
              <a:rPr lang="en-US" dirty="0"/>
              <a:t>, all what Charon does is retrieve the output of the Rust compilation (MIR), convert it to an </a:t>
            </a:r>
            <a:r>
              <a:rPr lang="en-US" b="1" dirty="0"/>
              <a:t>easy to use</a:t>
            </a:r>
            <a:r>
              <a:rPr lang="en-US" dirty="0"/>
              <a:t> AST called LLBC, and finally serialize it.</a:t>
            </a:r>
            <a:endParaRPr lang="en-US" dirty="0">
              <a:cs typeface="Calibri"/>
            </a:endParaRPr>
          </a:p>
          <a:p>
            <a:endParaRPr lang="en-US" dirty="0"/>
          </a:p>
          <a:p>
            <a:r>
              <a:rPr lang="en-US" dirty="0"/>
              <a:t>Then comes the compiler itself, called </a:t>
            </a:r>
            <a:r>
              <a:rPr lang="en-US" b="1" dirty="0"/>
              <a:t>Aeneas</a:t>
            </a:r>
            <a:r>
              <a:rPr lang="en-US" dirty="0"/>
              <a:t>, which deserializes the output of Charon, performs the translation and extracts it in the backend of your choice.</a:t>
            </a:r>
            <a:endParaRPr lang="en-US" dirty="0">
              <a:cs typeface="Calibri"/>
            </a:endParaRPr>
          </a:p>
          <a:p>
            <a:endParaRPr lang="en-US" dirty="0"/>
          </a:p>
          <a:p>
            <a:r>
              <a:rPr lang="en-US" dirty="0"/>
              <a:t>In practice, Charon gives an</a:t>
            </a:r>
            <a:r>
              <a:rPr lang="en-US" b="1" dirty="0"/>
              <a:t> easy access to the Rust compiler</a:t>
            </a:r>
            <a:r>
              <a:rPr lang="en-US" dirty="0"/>
              <a:t>, which is quite complex and very unstable, and should be reusable for other projects. On our side we would be very interested in using it to connect Aeneas to a separation logic framework for unsafe Rust code.</a:t>
            </a:r>
            <a:endParaRPr lang="en-US" dirty="0">
              <a:cs typeface="Calibri"/>
            </a:endParaRPr>
          </a:p>
          <a:p>
            <a:endParaRPr lang="en-US" dirty="0"/>
          </a:p>
          <a:p>
            <a:r>
              <a:rPr lang="en-US" dirty="0"/>
              <a:t>As of today we only have an F* backend, because we are originally F* experts, but we have other backends in the making for Coq, HOL4 and Lean.</a:t>
            </a:r>
            <a:endParaRPr lang="en-US" dirty="0">
              <a:cs typeface="Calibri"/>
            </a:endParaRPr>
          </a:p>
          <a:p>
            <a:endParaRPr lang="en-US" dirty="0"/>
          </a:p>
          <a:p>
            <a:r>
              <a:rPr lang="en-US" dirty="0"/>
              <a:t>The translation itself works by doing some sort of a symbolic execution. Something important to mention is that, in order to make this translation work, we need for every function to compute its borrow graph (that is to say we need to compute who borrows what from whom) at every point of execution. This implies two things:</a:t>
            </a:r>
            <a:endParaRPr lang="en-US" dirty="0">
              <a:cs typeface="Calibri"/>
            </a:endParaRPr>
          </a:p>
          <a:p>
            <a:pPr marL="171450" indent="-171450">
              <a:buFontTx/>
              <a:buChar char="-"/>
            </a:pPr>
            <a:r>
              <a:rPr lang="en-US" dirty="0"/>
              <a:t>first, because we compute this borrow graph and check that the borrows are correctly used, </a:t>
            </a:r>
            <a:r>
              <a:rPr lang="en-US" b="1" dirty="0"/>
              <a:t>we don’t need to trust the borrow checker</a:t>
            </a:r>
            <a:endParaRPr lang="en-US" b="1" dirty="0">
              <a:cs typeface="Calibri"/>
            </a:endParaRPr>
          </a:p>
          <a:p>
            <a:pPr marL="171450" indent="-171450">
              <a:buFontTx/>
              <a:buChar char="-"/>
            </a:pPr>
            <a:r>
              <a:rPr lang="en-US" dirty="0"/>
              <a:t>second, along the way to designing a mechanism to compute this borrow graph, we came up with an </a:t>
            </a:r>
            <a:r>
              <a:rPr lang="en-US" b="1" dirty="0"/>
              <a:t>operational semantics for Rust and its borrow mechanism</a:t>
            </a:r>
            <a:r>
              <a:rPr lang="en-US" dirty="0"/>
              <a:t>, and this is one of the contributions of our work</a:t>
            </a:r>
            <a:endParaRPr lang="en-US" dirty="0">
              <a:cs typeface="Calibri"/>
            </a:endParaRPr>
          </a:p>
          <a:p>
            <a:pPr marL="171450" indent="-171450">
              <a:buFontTx/>
              <a:buChar char="-"/>
            </a:pPr>
            <a:endParaRPr lang="en-US" dirty="0"/>
          </a:p>
          <a:p>
            <a:pPr marL="0" indent="0">
              <a:buFontTx/>
              <a:buNone/>
            </a:pPr>
            <a:r>
              <a:rPr lang="en-US" dirty="0"/>
              <a:t>Of course, this is still early work and our translation has some limitations, the </a:t>
            </a:r>
            <a:r>
              <a:rPr lang="en-US" b="1" dirty="0"/>
              <a:t>main</a:t>
            </a:r>
            <a:r>
              <a:rPr lang="en-US" dirty="0"/>
              <a:t> ones are the following:</a:t>
            </a:r>
            <a:endParaRPr lang="en-US" dirty="0">
              <a:cs typeface="Calibri"/>
            </a:endParaRPr>
          </a:p>
          <a:p>
            <a:pPr marL="171450" indent="-171450">
              <a:buFontTx/>
              <a:buChar char="-"/>
            </a:pPr>
            <a:r>
              <a:rPr lang="en-US" dirty="0"/>
              <a:t>We only target safe Rust for obvious reasons</a:t>
            </a:r>
            <a:endParaRPr lang="en-US" dirty="0">
              <a:cs typeface="Calibri"/>
            </a:endParaRPr>
          </a:p>
          <a:p>
            <a:pPr marL="171450" indent="-171450">
              <a:buFontTx/>
              <a:buChar char="-"/>
            </a:pPr>
            <a:r>
              <a:rPr lang="en-US" dirty="0"/>
              <a:t>We have no traits yet, but we believe this to be mostly an engineering problem and that actually it should lead to a very natural executable translation</a:t>
            </a:r>
            <a:endParaRPr lang="en-US" dirty="0">
              <a:cs typeface="Calibri"/>
            </a:endParaRPr>
          </a:p>
          <a:p>
            <a:pPr marL="171450" indent="-171450">
              <a:buFontTx/>
              <a:buChar char="-"/>
            </a:pPr>
            <a:r>
              <a:rPr lang="en-US" dirty="0"/>
              <a:t>We have no loops, but are making quite good progress on this</a:t>
            </a:r>
            <a:endParaRPr lang="en-US" dirty="0">
              <a:cs typeface="Calibri"/>
            </a:endParaRPr>
          </a:p>
          <a:p>
            <a:pPr marL="171450" indent="-171450">
              <a:buFontTx/>
              <a:buChar char="-"/>
            </a:pPr>
            <a:r>
              <a:rPr lang="en-US" dirty="0"/>
              <a:t>We have no interior mutability because it introduces real aliasing and effects, we would like to have it in the longer term for instance to model coarse grain concurrency</a:t>
            </a:r>
            <a:endParaRPr lang="en-US" dirty="0">
              <a:cs typeface="Calibri"/>
            </a:endParaRP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point it is important to step back a bit mention that </a:t>
            </a:r>
            <a:r>
              <a:rPr lang="en-US" b="1" dirty="0"/>
              <a:t>Aeneas is not a verification framework in itself</a:t>
            </a:r>
            <a:r>
              <a:rPr lang="en-US" dirty="0"/>
              <a:t>: you don’t give it a program, push a button and receive an answer such as “yes everything is fine” or “no there is a problem”. It should really be seen as a </a:t>
            </a:r>
            <a:r>
              <a:rPr lang="en-US" b="1" dirty="0"/>
              <a:t>generic pipeline</a:t>
            </a:r>
            <a:r>
              <a:rPr lang="en-US" dirty="0"/>
              <a:t>: you give it as input a safe Rust program, it </a:t>
            </a:r>
            <a:r>
              <a:rPr lang="en-US" b="1" dirty="0"/>
              <a:t>compiles</a:t>
            </a:r>
            <a:r>
              <a:rPr lang="en-US" dirty="0"/>
              <a:t> it to a </a:t>
            </a:r>
            <a:r>
              <a:rPr lang="en-US" b="1" dirty="0"/>
              <a:t>pure model</a:t>
            </a:r>
            <a:r>
              <a:rPr lang="en-US" dirty="0"/>
              <a:t> and that’s all. Then, once you have this pure model can do whatever you want with this it, for instance you can extract it to Lean (once the backend is done) and for instance, prove that the program is panic free and functionally correct under the proper assumptions. But you may wish to use other frameworks or techniques, and functional correctness and panic freedom are not always what you really want, and that’s fine you can do other things: for instance, if you apply it to a cryptographic protocol, you can also prove security properties about this protocol implementation (this is something we have successfully done in the past in F*, for example quite recently on a project called </a:t>
            </a:r>
            <a:r>
              <a:rPr lang="en-US" b="1" dirty="0"/>
              <a:t>Noise</a:t>
            </a:r>
            <a:r>
              <a:rPr lang="en-US" b="0" dirty="0"/>
              <a:t>*, and that we intend to do again on other projects). Also, for now we don’t provide a way of writing annotations on the input program, because we want to focus on </a:t>
            </a:r>
            <a:r>
              <a:rPr lang="en-US" b="1" dirty="0"/>
              <a:t>extrinsic proofs</a:t>
            </a:r>
            <a:r>
              <a:rPr lang="en-US" b="0" dirty="0"/>
              <a:t> and also because adding an annotation language is a lot of engineering work, but we would be interested in supporting such annotation language in the future: we could then generate </a:t>
            </a:r>
            <a:r>
              <a:rPr lang="en-US" b="1" dirty="0"/>
              <a:t>lemma statements</a:t>
            </a:r>
            <a:r>
              <a:rPr lang="en-US" b="0" dirty="0"/>
              <a:t> in addition to the pure model.</a:t>
            </a:r>
            <a:endParaRPr lang="en-US" b="0" dirty="0">
              <a:cs typeface="Calibri"/>
            </a:endParaRPr>
          </a:p>
          <a:p>
            <a:pPr marL="0" indent="0">
              <a:buFontTx/>
              <a:buNone/>
            </a:pPr>
            <a:endParaRPr lang="en-US" dirty="0"/>
          </a:p>
          <a:p>
            <a:pPr marL="0" indent="0">
              <a:buFontTx/>
              <a:buNone/>
            </a:pPr>
            <a:r>
              <a:rPr lang="en-US" dirty="0"/>
              <a:t>The project is of course </a:t>
            </a:r>
            <a:r>
              <a:rPr lang="en-US" b="1" dirty="0"/>
              <a:t>publicly available</a:t>
            </a:r>
            <a:r>
              <a:rPr lang="en-US" dirty="0"/>
              <a:t> on </a:t>
            </a:r>
            <a:r>
              <a:rPr lang="en-US" dirty="0" err="1"/>
              <a:t>github</a:t>
            </a:r>
            <a:r>
              <a:rPr lang="en-US" dirty="0"/>
              <a:t>, we presented the work at </a:t>
            </a:r>
            <a:r>
              <a:rPr lang="en-US" b="1" dirty="0"/>
              <a:t>ICFP</a:t>
            </a:r>
            <a:r>
              <a:rPr lang="en-US" dirty="0"/>
              <a:t> last month and there is a </a:t>
            </a:r>
            <a:r>
              <a:rPr lang="en-US" b="1" dirty="0"/>
              <a:t>long, detailed version</a:t>
            </a:r>
            <a:r>
              <a:rPr lang="en-US" dirty="0"/>
              <a:t> available online, and if you have specific questions please </a:t>
            </a:r>
            <a:r>
              <a:rPr lang="en-US" b="1" dirty="0"/>
              <a:t>feel free to contact us</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F6FCFB95-7E19-4ED9-8FBC-47A2929EE486}" type="slidenum">
              <a:rPr lang="en-US" smtClean="0"/>
              <a:t>26</a:t>
            </a:fld>
            <a:endParaRPr lang="en-US"/>
          </a:p>
        </p:txBody>
      </p:sp>
    </p:spTree>
    <p:extLst>
      <p:ext uri="{BB962C8B-B14F-4D97-AF65-F5344CB8AC3E}">
        <p14:creationId xmlns:p14="http://schemas.microsoft.com/office/powerpoint/2010/main" val="335370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8348-9E6F-4141-88D4-8BD54A68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791E70-2A51-436D-B119-7644AEA39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38C6A8-A0AF-43D4-B1F6-9F08E0182436}"/>
              </a:ext>
            </a:extLst>
          </p:cNvPr>
          <p:cNvSpPr>
            <a:spLocks noGrp="1"/>
          </p:cNvSpPr>
          <p:nvPr>
            <p:ph type="dt" sz="half" idx="10"/>
          </p:nvPr>
        </p:nvSpPr>
        <p:spPr/>
        <p:txBody>
          <a:bodyPr/>
          <a:lstStyle/>
          <a:p>
            <a:fld id="{A9F3828A-F460-234E-9037-4F3444905667}" type="datetime1">
              <a:rPr lang="fr-FR" smtClean="0"/>
              <a:t>05/12/2024</a:t>
            </a:fld>
            <a:endParaRPr lang="en-US"/>
          </a:p>
        </p:txBody>
      </p:sp>
      <p:sp>
        <p:nvSpPr>
          <p:cNvPr id="5" name="Footer Placeholder 4">
            <a:extLst>
              <a:ext uri="{FF2B5EF4-FFF2-40B4-BE49-F238E27FC236}">
                <a16:creationId xmlns:a16="http://schemas.microsoft.com/office/drawing/2014/main" id="{839F0387-AF58-45AA-9EF0-58C56608B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DF652-3443-42B4-80E8-84FE9520235A}"/>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4892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AAC6-139E-4F29-B7FC-E985F444CB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4A747-C120-483B-907B-ED25C2D51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618C7-4E8C-41B7-967B-59EBFD0EF769}"/>
              </a:ext>
            </a:extLst>
          </p:cNvPr>
          <p:cNvSpPr>
            <a:spLocks noGrp="1"/>
          </p:cNvSpPr>
          <p:nvPr>
            <p:ph type="dt" sz="half" idx="10"/>
          </p:nvPr>
        </p:nvSpPr>
        <p:spPr/>
        <p:txBody>
          <a:bodyPr/>
          <a:lstStyle/>
          <a:p>
            <a:fld id="{58050A6D-AE02-0440-BA41-1242BCA8ED50}" type="datetime1">
              <a:rPr lang="fr-FR" smtClean="0"/>
              <a:t>05/12/2024</a:t>
            </a:fld>
            <a:endParaRPr lang="en-US"/>
          </a:p>
        </p:txBody>
      </p:sp>
      <p:sp>
        <p:nvSpPr>
          <p:cNvPr id="5" name="Footer Placeholder 4">
            <a:extLst>
              <a:ext uri="{FF2B5EF4-FFF2-40B4-BE49-F238E27FC236}">
                <a16:creationId xmlns:a16="http://schemas.microsoft.com/office/drawing/2014/main" id="{CC2F2B5B-1459-4007-BC5F-4C1B95C3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D8E4F-9DB2-4FFA-8A72-B143A9424A1E}"/>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171329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C4A4F-7024-4A8A-896F-208BE95D4A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58AD53-9D51-40BA-B269-D2BB62255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23F68-5651-4A61-884E-0780C125832C}"/>
              </a:ext>
            </a:extLst>
          </p:cNvPr>
          <p:cNvSpPr>
            <a:spLocks noGrp="1"/>
          </p:cNvSpPr>
          <p:nvPr>
            <p:ph type="dt" sz="half" idx="10"/>
          </p:nvPr>
        </p:nvSpPr>
        <p:spPr/>
        <p:txBody>
          <a:bodyPr/>
          <a:lstStyle/>
          <a:p>
            <a:fld id="{72F3EC69-D6F9-1248-A4F8-11152A359665}" type="datetime1">
              <a:rPr lang="fr-FR" smtClean="0"/>
              <a:t>05/12/2024</a:t>
            </a:fld>
            <a:endParaRPr lang="en-US"/>
          </a:p>
        </p:txBody>
      </p:sp>
      <p:sp>
        <p:nvSpPr>
          <p:cNvPr id="5" name="Footer Placeholder 4">
            <a:extLst>
              <a:ext uri="{FF2B5EF4-FFF2-40B4-BE49-F238E27FC236}">
                <a16:creationId xmlns:a16="http://schemas.microsoft.com/office/drawing/2014/main" id="{606B114A-19D2-4DD8-A5CB-EC2D8A962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B167-78A9-4FFC-A850-7B3055A50136}"/>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174191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AC1E-2080-460F-B1DB-C45EB75C0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AC238-3F39-45BA-A519-ADB0B0112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65A3F-DE36-48C1-B674-542613E7D725}"/>
              </a:ext>
            </a:extLst>
          </p:cNvPr>
          <p:cNvSpPr>
            <a:spLocks noGrp="1"/>
          </p:cNvSpPr>
          <p:nvPr>
            <p:ph type="dt" sz="half" idx="10"/>
          </p:nvPr>
        </p:nvSpPr>
        <p:spPr/>
        <p:txBody>
          <a:bodyPr/>
          <a:lstStyle/>
          <a:p>
            <a:fld id="{2A6332CF-7C15-4445-BF27-25FB9A2E6144}" type="datetime1">
              <a:rPr lang="fr-FR" smtClean="0"/>
              <a:t>05/12/2024</a:t>
            </a:fld>
            <a:endParaRPr lang="en-US"/>
          </a:p>
        </p:txBody>
      </p:sp>
      <p:sp>
        <p:nvSpPr>
          <p:cNvPr id="5" name="Footer Placeholder 4">
            <a:extLst>
              <a:ext uri="{FF2B5EF4-FFF2-40B4-BE49-F238E27FC236}">
                <a16:creationId xmlns:a16="http://schemas.microsoft.com/office/drawing/2014/main" id="{AC2A656F-D7AB-469D-ADE7-58E07E63F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6D72D-B898-4285-ABC9-6AB495282064}"/>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384007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7787-B880-44B7-845A-92FC4D10B3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B75D2-5309-4175-B3A1-8451DBAFF0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AB9033-5C08-4064-A493-2099CD9E3DF0}"/>
              </a:ext>
            </a:extLst>
          </p:cNvPr>
          <p:cNvSpPr>
            <a:spLocks noGrp="1"/>
          </p:cNvSpPr>
          <p:nvPr>
            <p:ph type="dt" sz="half" idx="10"/>
          </p:nvPr>
        </p:nvSpPr>
        <p:spPr/>
        <p:txBody>
          <a:bodyPr/>
          <a:lstStyle/>
          <a:p>
            <a:fld id="{1CBCFA6F-DEF9-FE4B-B5D2-FEE54A69632F}" type="datetime1">
              <a:rPr lang="fr-FR" smtClean="0"/>
              <a:t>05/12/2024</a:t>
            </a:fld>
            <a:endParaRPr lang="en-US"/>
          </a:p>
        </p:txBody>
      </p:sp>
      <p:sp>
        <p:nvSpPr>
          <p:cNvPr id="5" name="Footer Placeholder 4">
            <a:extLst>
              <a:ext uri="{FF2B5EF4-FFF2-40B4-BE49-F238E27FC236}">
                <a16:creationId xmlns:a16="http://schemas.microsoft.com/office/drawing/2014/main" id="{F19D4BC7-3C2D-4B80-8C0A-DF8306C3F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1003F-A32C-4C9B-840A-0948B6E6B7EF}"/>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428527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EFDF-ED7B-490F-92F2-FF481B6D5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63C9E6-A1B7-4199-812B-79F85CF136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CD6CCA-4410-4D79-87B1-24D841405E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89F868-C6A1-4F9D-A02C-F8F14D16861E}"/>
              </a:ext>
            </a:extLst>
          </p:cNvPr>
          <p:cNvSpPr>
            <a:spLocks noGrp="1"/>
          </p:cNvSpPr>
          <p:nvPr>
            <p:ph type="dt" sz="half" idx="10"/>
          </p:nvPr>
        </p:nvSpPr>
        <p:spPr/>
        <p:txBody>
          <a:bodyPr/>
          <a:lstStyle/>
          <a:p>
            <a:fld id="{C22AC6B3-80F3-454C-BA0A-7AD37B911D79}" type="datetime1">
              <a:rPr lang="fr-FR" smtClean="0"/>
              <a:t>05/12/2024</a:t>
            </a:fld>
            <a:endParaRPr lang="en-US"/>
          </a:p>
        </p:txBody>
      </p:sp>
      <p:sp>
        <p:nvSpPr>
          <p:cNvPr id="6" name="Footer Placeholder 5">
            <a:extLst>
              <a:ext uri="{FF2B5EF4-FFF2-40B4-BE49-F238E27FC236}">
                <a16:creationId xmlns:a16="http://schemas.microsoft.com/office/drawing/2014/main" id="{ABF8F5FB-E04C-422F-9CFB-CC1CEEE21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F7C32-C4A8-4E97-AFEF-BE50034B9B1B}"/>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178025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12BD-446C-41BD-921B-74C2148406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96DE13-591E-415F-A746-4B456FB9E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5D07A-AA22-4E34-8B0D-F97D8F8B5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038610-CA7B-41B9-A448-493E2F652F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C2234-37DD-4CC3-B854-1B924AFCE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751C0A-610C-4A00-B88A-4DC7C04C9A5E}"/>
              </a:ext>
            </a:extLst>
          </p:cNvPr>
          <p:cNvSpPr>
            <a:spLocks noGrp="1"/>
          </p:cNvSpPr>
          <p:nvPr>
            <p:ph type="dt" sz="half" idx="10"/>
          </p:nvPr>
        </p:nvSpPr>
        <p:spPr/>
        <p:txBody>
          <a:bodyPr/>
          <a:lstStyle/>
          <a:p>
            <a:fld id="{B9393EF8-D5CB-E140-88BE-436573DD8AB6}" type="datetime1">
              <a:rPr lang="fr-FR" smtClean="0"/>
              <a:t>05/12/2024</a:t>
            </a:fld>
            <a:endParaRPr lang="en-US"/>
          </a:p>
        </p:txBody>
      </p:sp>
      <p:sp>
        <p:nvSpPr>
          <p:cNvPr id="8" name="Footer Placeholder 7">
            <a:extLst>
              <a:ext uri="{FF2B5EF4-FFF2-40B4-BE49-F238E27FC236}">
                <a16:creationId xmlns:a16="http://schemas.microsoft.com/office/drawing/2014/main" id="{5A8D9F01-62F8-4799-846A-8B9AFC859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F93E54-644F-4AE9-AF85-C10A9467BBF5}"/>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20929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B4A3-02C9-4C25-AAE9-5D6E55D29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87E1C8-270C-4D19-8ADD-AC3DFA93FB44}"/>
              </a:ext>
            </a:extLst>
          </p:cNvPr>
          <p:cNvSpPr>
            <a:spLocks noGrp="1"/>
          </p:cNvSpPr>
          <p:nvPr>
            <p:ph type="dt" sz="half" idx="10"/>
          </p:nvPr>
        </p:nvSpPr>
        <p:spPr/>
        <p:txBody>
          <a:bodyPr/>
          <a:lstStyle/>
          <a:p>
            <a:fld id="{3CA81966-E276-2A46-9F40-8EB996B109E4}" type="datetime1">
              <a:rPr lang="fr-FR" smtClean="0"/>
              <a:t>05/12/2024</a:t>
            </a:fld>
            <a:endParaRPr lang="en-US"/>
          </a:p>
        </p:txBody>
      </p:sp>
      <p:sp>
        <p:nvSpPr>
          <p:cNvPr id="4" name="Footer Placeholder 3">
            <a:extLst>
              <a:ext uri="{FF2B5EF4-FFF2-40B4-BE49-F238E27FC236}">
                <a16:creationId xmlns:a16="http://schemas.microsoft.com/office/drawing/2014/main" id="{9012CF5D-7C41-4376-8D1C-750BE77CD1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F20D2-63A4-4D44-B7F1-525FFB4A05AC}"/>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314681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2DAF4-A77F-40EA-8A43-FA57D37D1354}"/>
              </a:ext>
            </a:extLst>
          </p:cNvPr>
          <p:cNvSpPr>
            <a:spLocks noGrp="1"/>
          </p:cNvSpPr>
          <p:nvPr>
            <p:ph type="dt" sz="half" idx="10"/>
          </p:nvPr>
        </p:nvSpPr>
        <p:spPr/>
        <p:txBody>
          <a:bodyPr/>
          <a:lstStyle/>
          <a:p>
            <a:fld id="{E9FBA810-ED4A-CD49-A33C-33729A85D386}" type="datetime1">
              <a:rPr lang="fr-FR" smtClean="0"/>
              <a:t>05/12/2024</a:t>
            </a:fld>
            <a:endParaRPr lang="en-US"/>
          </a:p>
        </p:txBody>
      </p:sp>
      <p:sp>
        <p:nvSpPr>
          <p:cNvPr id="3" name="Footer Placeholder 2">
            <a:extLst>
              <a:ext uri="{FF2B5EF4-FFF2-40B4-BE49-F238E27FC236}">
                <a16:creationId xmlns:a16="http://schemas.microsoft.com/office/drawing/2014/main" id="{0C28FF10-0C33-4796-AE74-A5621A3617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F37F16-6882-40C2-A283-EE4589FB50D3}"/>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5491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347A-95D0-4936-9781-8FFCD46B5F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BD4C8-BCEE-4A92-9D0D-5DDD64439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2C55C9-61B6-4789-B78C-4E66A7101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13B29-A8F1-4FB5-ACFA-F11E428AC97C}"/>
              </a:ext>
            </a:extLst>
          </p:cNvPr>
          <p:cNvSpPr>
            <a:spLocks noGrp="1"/>
          </p:cNvSpPr>
          <p:nvPr>
            <p:ph type="dt" sz="half" idx="10"/>
          </p:nvPr>
        </p:nvSpPr>
        <p:spPr/>
        <p:txBody>
          <a:bodyPr/>
          <a:lstStyle/>
          <a:p>
            <a:fld id="{81495259-91E9-8F4E-8AD4-8E4DF63F554F}" type="datetime1">
              <a:rPr lang="fr-FR" smtClean="0"/>
              <a:t>05/12/2024</a:t>
            </a:fld>
            <a:endParaRPr lang="en-US"/>
          </a:p>
        </p:txBody>
      </p:sp>
      <p:sp>
        <p:nvSpPr>
          <p:cNvPr id="6" name="Footer Placeholder 5">
            <a:extLst>
              <a:ext uri="{FF2B5EF4-FFF2-40B4-BE49-F238E27FC236}">
                <a16:creationId xmlns:a16="http://schemas.microsoft.com/office/drawing/2014/main" id="{1B24E874-90E5-4BCE-9FE9-1EF47AE5B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9A2C2-708E-4516-B9F5-DB2923527FC3}"/>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305679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77A1-3832-40A0-AAA3-E4FE34DC0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BC6BD6-7037-43C5-A0B9-90F808D6F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0509A4-3CD3-4EC9-8288-EB5A1BDB5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54C51-E29B-4B8D-A004-DA2089DE02D6}"/>
              </a:ext>
            </a:extLst>
          </p:cNvPr>
          <p:cNvSpPr>
            <a:spLocks noGrp="1"/>
          </p:cNvSpPr>
          <p:nvPr>
            <p:ph type="dt" sz="half" idx="10"/>
          </p:nvPr>
        </p:nvSpPr>
        <p:spPr/>
        <p:txBody>
          <a:bodyPr/>
          <a:lstStyle/>
          <a:p>
            <a:fld id="{8F77EAFE-AE36-0241-9630-2FB97F6489DD}" type="datetime1">
              <a:rPr lang="fr-FR" smtClean="0"/>
              <a:t>05/12/2024</a:t>
            </a:fld>
            <a:endParaRPr lang="en-US"/>
          </a:p>
        </p:txBody>
      </p:sp>
      <p:sp>
        <p:nvSpPr>
          <p:cNvPr id="6" name="Footer Placeholder 5">
            <a:extLst>
              <a:ext uri="{FF2B5EF4-FFF2-40B4-BE49-F238E27FC236}">
                <a16:creationId xmlns:a16="http://schemas.microsoft.com/office/drawing/2014/main" id="{486B6D60-44EB-48F4-86DE-BB07161F1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80BF9-7DF2-4CC5-856D-F0C1151EDC04}"/>
              </a:ext>
            </a:extLst>
          </p:cNvPr>
          <p:cNvSpPr>
            <a:spLocks noGrp="1"/>
          </p:cNvSpPr>
          <p:nvPr>
            <p:ph type="sldNum" sz="quarter" idx="12"/>
          </p:nvPr>
        </p:nvSpPr>
        <p:spPr/>
        <p:txBody>
          <a:bodyPr/>
          <a:lstStyle/>
          <a:p>
            <a:fld id="{515FE655-FEAC-4907-96EE-E5DDF44A632D}" type="slidenum">
              <a:rPr lang="en-US" smtClean="0"/>
              <a:t>‹#›</a:t>
            </a:fld>
            <a:endParaRPr lang="en-US"/>
          </a:p>
        </p:txBody>
      </p:sp>
    </p:spTree>
    <p:extLst>
      <p:ext uri="{BB962C8B-B14F-4D97-AF65-F5344CB8AC3E}">
        <p14:creationId xmlns:p14="http://schemas.microsoft.com/office/powerpoint/2010/main" val="150487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256FD-FA0B-4BD2-A029-33B20C3A2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00D557-5BAF-4D4B-B252-280D0B6F6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C9A17-3E67-437C-BA4E-C974742438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46536-158F-9447-A610-716DC67ED191}" type="datetime1">
              <a:rPr lang="fr-FR" smtClean="0"/>
              <a:t>05/12/2024</a:t>
            </a:fld>
            <a:endParaRPr lang="en-US"/>
          </a:p>
        </p:txBody>
      </p:sp>
      <p:sp>
        <p:nvSpPr>
          <p:cNvPr id="5" name="Footer Placeholder 4">
            <a:extLst>
              <a:ext uri="{FF2B5EF4-FFF2-40B4-BE49-F238E27FC236}">
                <a16:creationId xmlns:a16="http://schemas.microsoft.com/office/drawing/2014/main" id="{4E855AFD-4ADE-445B-B74F-02708C993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4098E-6E3E-498C-900B-A44FED8604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E655-FEAC-4907-96EE-E5DDF44A632D}" type="slidenum">
              <a:rPr lang="en-US" smtClean="0"/>
              <a:t>‹#›</a:t>
            </a:fld>
            <a:endParaRPr lang="en-US"/>
          </a:p>
        </p:txBody>
      </p:sp>
    </p:spTree>
    <p:extLst>
      <p:ext uri="{BB962C8B-B14F-4D97-AF65-F5344CB8AC3E}">
        <p14:creationId xmlns:p14="http://schemas.microsoft.com/office/powerpoint/2010/main" val="2776391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comments" Target="../comments/commen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comments" Target="../comments/comment6.xml"/><Relationship Id="rId4" Type="http://schemas.openxmlformats.org/officeDocument/2006/relationships/image" Target="../media/image2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image" Target="../media/image44.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2.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4.png"/><Relationship Id="rId10" Type="http://schemas.openxmlformats.org/officeDocument/2006/relationships/comments" Target="../comments/comment10.xml"/><Relationship Id="rId4" Type="http://schemas.openxmlformats.org/officeDocument/2006/relationships/image" Target="../media/image55.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83FF-DFC6-498D-985F-EFBEA5530531}"/>
              </a:ext>
            </a:extLst>
          </p:cNvPr>
          <p:cNvSpPr>
            <a:spLocks noGrp="1"/>
          </p:cNvSpPr>
          <p:nvPr>
            <p:ph type="ctrTitle"/>
          </p:nvPr>
        </p:nvSpPr>
        <p:spPr>
          <a:xfrm>
            <a:off x="147318" y="1496655"/>
            <a:ext cx="11897360" cy="2588742"/>
          </a:xfrm>
        </p:spPr>
        <p:txBody>
          <a:bodyPr>
            <a:normAutofit/>
          </a:bodyPr>
          <a:lstStyle/>
          <a:p>
            <a:r>
              <a:rPr lang="en-US" b="1" dirty="0"/>
              <a:t>Formal Verification of Rust Programs by Functional Translation </a:t>
            </a:r>
            <a:endParaRPr lang="en-US" dirty="0"/>
          </a:p>
        </p:txBody>
      </p:sp>
      <p:pic>
        <p:nvPicPr>
          <p:cNvPr id="4" name="Picture 4">
            <a:extLst>
              <a:ext uri="{FF2B5EF4-FFF2-40B4-BE49-F238E27FC236}">
                <a16:creationId xmlns:a16="http://schemas.microsoft.com/office/drawing/2014/main" id="{BBD1B0CD-E10C-90EE-39CB-C61EFD268519}"/>
              </a:ext>
            </a:extLst>
          </p:cNvPr>
          <p:cNvPicPr>
            <a:picLocks noChangeAspect="1"/>
          </p:cNvPicPr>
          <p:nvPr/>
        </p:nvPicPr>
        <p:blipFill>
          <a:blip r:embed="rId3"/>
          <a:stretch>
            <a:fillRect/>
          </a:stretch>
        </p:blipFill>
        <p:spPr>
          <a:xfrm>
            <a:off x="1406886" y="5319173"/>
            <a:ext cx="2743200" cy="1028700"/>
          </a:xfrm>
          <a:prstGeom prst="rect">
            <a:avLst/>
          </a:prstGeom>
        </p:spPr>
      </p:pic>
      <p:pic>
        <p:nvPicPr>
          <p:cNvPr id="5" name="Picture 8" descr="Logo&#10;&#10;Description automatically generated">
            <a:extLst>
              <a:ext uri="{FF2B5EF4-FFF2-40B4-BE49-F238E27FC236}">
                <a16:creationId xmlns:a16="http://schemas.microsoft.com/office/drawing/2014/main" id="{BDF00FD9-D87A-982A-C018-1338BEBA2740}"/>
              </a:ext>
            </a:extLst>
          </p:cNvPr>
          <p:cNvPicPr>
            <a:picLocks noChangeAspect="1"/>
          </p:cNvPicPr>
          <p:nvPr/>
        </p:nvPicPr>
        <p:blipFill>
          <a:blip r:embed="rId4"/>
          <a:stretch>
            <a:fillRect/>
          </a:stretch>
        </p:blipFill>
        <p:spPr>
          <a:xfrm>
            <a:off x="7878520" y="5317061"/>
            <a:ext cx="2743200" cy="1011459"/>
          </a:xfrm>
          <a:prstGeom prst="rect">
            <a:avLst/>
          </a:prstGeom>
        </p:spPr>
      </p:pic>
      <p:pic>
        <p:nvPicPr>
          <p:cNvPr id="6" name="Picture 10">
            <a:extLst>
              <a:ext uri="{FF2B5EF4-FFF2-40B4-BE49-F238E27FC236}">
                <a16:creationId xmlns:a16="http://schemas.microsoft.com/office/drawing/2014/main" id="{6C0EBB4C-A38D-D858-9A33-174EA3F53CA6}"/>
              </a:ext>
            </a:extLst>
          </p:cNvPr>
          <p:cNvPicPr>
            <a:picLocks noChangeAspect="1"/>
          </p:cNvPicPr>
          <p:nvPr/>
        </p:nvPicPr>
        <p:blipFill>
          <a:blip r:embed="rId5"/>
          <a:stretch>
            <a:fillRect/>
          </a:stretch>
        </p:blipFill>
        <p:spPr>
          <a:xfrm>
            <a:off x="4690999" y="5249504"/>
            <a:ext cx="2743198" cy="1146571"/>
          </a:xfrm>
          <a:prstGeom prst="rect">
            <a:avLst/>
          </a:prstGeom>
        </p:spPr>
      </p:pic>
      <p:sp>
        <p:nvSpPr>
          <p:cNvPr id="3" name="Subtitle 2">
            <a:extLst>
              <a:ext uri="{FF2B5EF4-FFF2-40B4-BE49-F238E27FC236}">
                <a16:creationId xmlns:a16="http://schemas.microsoft.com/office/drawing/2014/main" id="{5CB726FC-DD2F-46FA-9928-8BEA5C1F36F1}"/>
              </a:ext>
            </a:extLst>
          </p:cNvPr>
          <p:cNvSpPr>
            <a:spLocks noGrp="1"/>
          </p:cNvSpPr>
          <p:nvPr>
            <p:ph type="subTitle" idx="1"/>
          </p:nvPr>
        </p:nvSpPr>
        <p:spPr>
          <a:xfrm>
            <a:off x="2326886" y="4115414"/>
            <a:ext cx="7538223" cy="1655762"/>
          </a:xfrm>
        </p:spPr>
        <p:txBody>
          <a:bodyPr vert="horz" lIns="91440" tIns="45720" rIns="91440" bIns="45720" rtlCol="0" anchor="t">
            <a:normAutofit/>
          </a:bodyPr>
          <a:lstStyle/>
          <a:p>
            <a:r>
              <a:rPr lang="en-US" b="1" dirty="0"/>
              <a:t>Son Ho,</a:t>
            </a:r>
            <a:br>
              <a:rPr lang="en-US" b="1" dirty="0"/>
            </a:br>
            <a:r>
              <a:rPr lang="en-US" dirty="0">
                <a:ea typeface="+mn-lt"/>
                <a:cs typeface="+mn-lt"/>
              </a:rPr>
              <a:t>under the supervision of </a:t>
            </a:r>
            <a:r>
              <a:rPr lang="en-US" b="1" dirty="0">
                <a:ea typeface="+mn-lt"/>
                <a:cs typeface="+mn-lt"/>
              </a:rPr>
              <a:t>Jonathan </a:t>
            </a:r>
            <a:r>
              <a:rPr lang="en-US" b="1" dirty="0" err="1">
                <a:ea typeface="+mn-lt"/>
                <a:cs typeface="+mn-lt"/>
              </a:rPr>
              <a:t>Protzenko</a:t>
            </a:r>
            <a:r>
              <a:rPr lang="en-US" b="1" dirty="0">
                <a:ea typeface="+mn-lt"/>
                <a:cs typeface="+mn-lt"/>
              </a:rPr>
              <a:t>, Karthikeyan </a:t>
            </a:r>
            <a:r>
              <a:rPr lang="en-US" b="1" dirty="0" err="1">
                <a:ea typeface="+mn-lt"/>
                <a:cs typeface="+mn-lt"/>
              </a:rPr>
              <a:t>Bhargavan</a:t>
            </a:r>
            <a:r>
              <a:rPr lang="en-US" b="1" dirty="0">
                <a:ea typeface="+mn-lt"/>
                <a:cs typeface="+mn-lt"/>
              </a:rPr>
              <a:t> and Bruno Blanchet</a:t>
            </a:r>
            <a:endParaRPr lang="en-US" dirty="0">
              <a:ea typeface="+mn-lt"/>
              <a:cs typeface="+mn-lt"/>
            </a:endParaRPr>
          </a:p>
        </p:txBody>
      </p:sp>
    </p:spTree>
    <p:extLst>
      <p:ext uri="{BB962C8B-B14F-4D97-AF65-F5344CB8AC3E}">
        <p14:creationId xmlns:p14="http://schemas.microsoft.com/office/powerpoint/2010/main" val="263290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C3B1-DB28-ABF8-0E8F-E2A0BC67476F}"/>
              </a:ext>
            </a:extLst>
          </p:cNvPr>
          <p:cNvSpPr>
            <a:spLocks noGrp="1"/>
          </p:cNvSpPr>
          <p:nvPr>
            <p:ph type="title"/>
          </p:nvPr>
        </p:nvSpPr>
        <p:spPr>
          <a:xfrm>
            <a:off x="540435" y="365125"/>
            <a:ext cx="11222074" cy="1325563"/>
          </a:xfrm>
        </p:spPr>
        <p:txBody>
          <a:bodyPr/>
          <a:lstStyle/>
          <a:p>
            <a:r>
              <a:rPr lang="en-FR" dirty="0"/>
              <a:t>Towards Secure Systems at Scale</a:t>
            </a:r>
          </a:p>
        </p:txBody>
      </p:sp>
      <p:sp>
        <p:nvSpPr>
          <p:cNvPr id="4" name="Slide Number Placeholder 3">
            <a:extLst>
              <a:ext uri="{FF2B5EF4-FFF2-40B4-BE49-F238E27FC236}">
                <a16:creationId xmlns:a16="http://schemas.microsoft.com/office/drawing/2014/main" id="{B2AB689B-18F4-D08D-61CA-85C74E1E5EFF}"/>
              </a:ext>
            </a:extLst>
          </p:cNvPr>
          <p:cNvSpPr>
            <a:spLocks noGrp="1"/>
          </p:cNvSpPr>
          <p:nvPr>
            <p:ph type="sldNum" sz="quarter" idx="12"/>
          </p:nvPr>
        </p:nvSpPr>
        <p:spPr/>
        <p:txBody>
          <a:bodyPr/>
          <a:lstStyle/>
          <a:p>
            <a:fld id="{515FE655-FEAC-4907-96EE-E5DDF44A632D}" type="slidenum">
              <a:rPr lang="en-US" smtClean="0"/>
              <a:t>9</a:t>
            </a:fld>
            <a:endParaRPr lang="en-US"/>
          </a:p>
        </p:txBody>
      </p:sp>
      <p:sp>
        <p:nvSpPr>
          <p:cNvPr id="5" name="TextBox 4">
            <a:extLst>
              <a:ext uri="{FF2B5EF4-FFF2-40B4-BE49-F238E27FC236}">
                <a16:creationId xmlns:a16="http://schemas.microsoft.com/office/drawing/2014/main" id="{52D2DDAC-CB80-0B10-DEAE-15D365BB462B}"/>
              </a:ext>
            </a:extLst>
          </p:cNvPr>
          <p:cNvSpPr txBox="1"/>
          <p:nvPr/>
        </p:nvSpPr>
        <p:spPr>
          <a:xfrm>
            <a:off x="964504" y="3417504"/>
            <a:ext cx="10839189" cy="830997"/>
          </a:xfrm>
          <a:prstGeom prst="rect">
            <a:avLst/>
          </a:prstGeom>
          <a:noFill/>
        </p:spPr>
        <p:txBody>
          <a:bodyPr wrap="square" rtlCol="0">
            <a:spAutoFit/>
          </a:bodyPr>
          <a:lstStyle/>
          <a:p>
            <a:pPr marL="342900" indent="-342900">
              <a:buFont typeface="Arial" panose="020B0604020202020204" pitchFamily="34" charset="0"/>
              <a:buChar char="•"/>
            </a:pPr>
            <a:r>
              <a:rPr lang="en-FR" sz="2400" dirty="0"/>
              <a:t>Reasoning about memory and aliasing is tedious (problem is not just safety)</a:t>
            </a:r>
          </a:p>
          <a:p>
            <a:pPr marL="342900" indent="-342900">
              <a:buFont typeface="Arial" panose="020B0604020202020204" pitchFamily="34" charset="0"/>
              <a:buChar char="•"/>
            </a:pPr>
            <a:r>
              <a:rPr lang="en-FR" sz="2400" dirty="0"/>
              <a:t>There is no one size fits all proof automation</a:t>
            </a:r>
          </a:p>
        </p:txBody>
      </p:sp>
      <p:sp>
        <p:nvSpPr>
          <p:cNvPr id="13" name="TextBox 12">
            <a:extLst>
              <a:ext uri="{FF2B5EF4-FFF2-40B4-BE49-F238E27FC236}">
                <a16:creationId xmlns:a16="http://schemas.microsoft.com/office/drawing/2014/main" id="{825DEF8D-44D6-A9CC-0A83-0C347CBC22ED}"/>
              </a:ext>
            </a:extLst>
          </p:cNvPr>
          <p:cNvSpPr txBox="1"/>
          <p:nvPr/>
        </p:nvSpPr>
        <p:spPr>
          <a:xfrm>
            <a:off x="889348" y="2838238"/>
            <a:ext cx="8781923" cy="461665"/>
          </a:xfrm>
          <a:prstGeom prst="rect">
            <a:avLst/>
          </a:prstGeom>
          <a:noFill/>
        </p:spPr>
        <p:txBody>
          <a:bodyPr wrap="square" rtlCol="0">
            <a:spAutoFit/>
          </a:bodyPr>
          <a:lstStyle/>
          <a:p>
            <a:r>
              <a:rPr lang="en-FR" sz="2400" b="1" dirty="0"/>
              <a:t>2 big challenges:</a:t>
            </a:r>
          </a:p>
        </p:txBody>
      </p:sp>
      <p:sp>
        <p:nvSpPr>
          <p:cNvPr id="14" name="TextBox 13">
            <a:extLst>
              <a:ext uri="{FF2B5EF4-FFF2-40B4-BE49-F238E27FC236}">
                <a16:creationId xmlns:a16="http://schemas.microsoft.com/office/drawing/2014/main" id="{C487F014-1F19-EE8C-33B9-94D6C9E2C21E}"/>
              </a:ext>
            </a:extLst>
          </p:cNvPr>
          <p:cNvSpPr txBox="1"/>
          <p:nvPr/>
        </p:nvSpPr>
        <p:spPr>
          <a:xfrm>
            <a:off x="637389" y="2110948"/>
            <a:ext cx="3233153" cy="461665"/>
          </a:xfrm>
          <a:prstGeom prst="rect">
            <a:avLst/>
          </a:prstGeom>
          <a:noFill/>
        </p:spPr>
        <p:txBody>
          <a:bodyPr wrap="square" rtlCol="0">
            <a:spAutoFit/>
          </a:bodyPr>
          <a:lstStyle/>
          <a:p>
            <a:r>
              <a:rPr lang="en-FR" sz="2400" dirty="0"/>
              <a:t>Is the problem solved?</a:t>
            </a:r>
          </a:p>
        </p:txBody>
      </p:sp>
      <p:grpSp>
        <p:nvGrpSpPr>
          <p:cNvPr id="17" name="Aeneas toolchain">
            <a:extLst>
              <a:ext uri="{FF2B5EF4-FFF2-40B4-BE49-F238E27FC236}">
                <a16:creationId xmlns:a16="http://schemas.microsoft.com/office/drawing/2014/main" id="{A0BD3824-AEBD-831B-F7C2-B819628543CD}"/>
              </a:ext>
            </a:extLst>
          </p:cNvPr>
          <p:cNvGrpSpPr/>
          <p:nvPr/>
        </p:nvGrpSpPr>
        <p:grpSpPr>
          <a:xfrm>
            <a:off x="4753348" y="5083369"/>
            <a:ext cx="3474942" cy="1064178"/>
            <a:chOff x="3240825" y="5611459"/>
            <a:chExt cx="3474942" cy="1064178"/>
          </a:xfrm>
        </p:grpSpPr>
        <p:pic>
          <p:nvPicPr>
            <p:cNvPr id="18" name="Rust">
              <a:extLst>
                <a:ext uri="{FF2B5EF4-FFF2-40B4-BE49-F238E27FC236}">
                  <a16:creationId xmlns:a16="http://schemas.microsoft.com/office/drawing/2014/main" id="{C7111FE7-56BC-31B2-5D6C-B9C548F59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557" y="5670943"/>
              <a:ext cx="945210" cy="945210"/>
            </a:xfrm>
            <a:prstGeom prst="rect">
              <a:avLst/>
            </a:prstGeom>
          </p:spPr>
        </p:pic>
        <p:sp>
          <p:nvSpPr>
            <p:cNvPr id="22" name="TextBox 21">
              <a:extLst>
                <a:ext uri="{FF2B5EF4-FFF2-40B4-BE49-F238E27FC236}">
                  <a16:creationId xmlns:a16="http://schemas.microsoft.com/office/drawing/2014/main" id="{A42536BD-3A33-4778-3302-89BB3A5939FE}"/>
                </a:ext>
              </a:extLst>
            </p:cNvPr>
            <p:cNvSpPr txBox="1"/>
            <p:nvPr/>
          </p:nvSpPr>
          <p:spPr>
            <a:xfrm>
              <a:off x="3475316" y="5642278"/>
              <a:ext cx="1862626" cy="954107"/>
            </a:xfrm>
            <a:prstGeom prst="rect">
              <a:avLst/>
            </a:prstGeom>
            <a:noFill/>
          </p:spPr>
          <p:txBody>
            <a:bodyPr wrap="square" rtlCol="0">
              <a:spAutoFit/>
            </a:bodyPr>
            <a:lstStyle/>
            <a:p>
              <a:pPr algn="ctr"/>
              <a:r>
                <a:rPr lang="en-FR" sz="2800" b="1" dirty="0"/>
                <a:t>Aeneas</a:t>
              </a:r>
              <a:r>
                <a:rPr lang="en-FR" sz="2800" dirty="0"/>
                <a:t> toolchain</a:t>
              </a:r>
            </a:p>
          </p:txBody>
        </p:sp>
        <p:grpSp>
          <p:nvGrpSpPr>
            <p:cNvPr id="23" name="Aeneas rectangles">
              <a:extLst>
                <a:ext uri="{FF2B5EF4-FFF2-40B4-BE49-F238E27FC236}">
                  <a16:creationId xmlns:a16="http://schemas.microsoft.com/office/drawing/2014/main" id="{E2D5A744-23CD-7E85-F4C7-45C83D1FCCDB}"/>
                </a:ext>
              </a:extLst>
            </p:cNvPr>
            <p:cNvGrpSpPr/>
            <p:nvPr/>
          </p:nvGrpSpPr>
          <p:grpSpPr>
            <a:xfrm>
              <a:off x="3240825" y="5611459"/>
              <a:ext cx="2298802" cy="1064178"/>
              <a:chOff x="3061490" y="5121833"/>
              <a:chExt cx="2298802" cy="1064178"/>
            </a:xfrm>
          </p:grpSpPr>
          <p:sp>
            <p:nvSpPr>
              <p:cNvPr id="24" name="Rounded Rectangle 23">
                <a:extLst>
                  <a:ext uri="{FF2B5EF4-FFF2-40B4-BE49-F238E27FC236}">
                    <a16:creationId xmlns:a16="http://schemas.microsoft.com/office/drawing/2014/main" id="{D7FB8DB0-D29F-944C-09A7-C4E2EA249EA4}"/>
                  </a:ext>
                </a:extLst>
              </p:cNvPr>
              <p:cNvSpPr/>
              <p:nvPr/>
            </p:nvSpPr>
            <p:spPr>
              <a:xfrm>
                <a:off x="3061490" y="5121833"/>
                <a:ext cx="2298802" cy="1064178"/>
              </a:xfrm>
              <a:prstGeom prst="roundRect">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FR" dirty="0"/>
              </a:p>
            </p:txBody>
          </p:sp>
          <p:sp>
            <p:nvSpPr>
              <p:cNvPr id="25" name="Rounded Rectangle 24">
                <a:extLst>
                  <a:ext uri="{FF2B5EF4-FFF2-40B4-BE49-F238E27FC236}">
                    <a16:creationId xmlns:a16="http://schemas.microsoft.com/office/drawing/2014/main" id="{737A1143-6BCD-D4DD-154C-B50A07DF3F4A}"/>
                  </a:ext>
                </a:extLst>
              </p:cNvPr>
              <p:cNvSpPr/>
              <p:nvPr/>
            </p:nvSpPr>
            <p:spPr>
              <a:xfrm>
                <a:off x="3169085" y="5217459"/>
                <a:ext cx="2054856" cy="845886"/>
              </a:xfrm>
              <a:prstGeom prst="roundRect">
                <a:avLst/>
              </a:prstGeom>
              <a:no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FR"/>
              </a:p>
            </p:txBody>
          </p:sp>
        </p:grpSp>
      </p:grpSp>
      <p:sp>
        <p:nvSpPr>
          <p:cNvPr id="26" name="New toolchain">
            <a:extLst>
              <a:ext uri="{FF2B5EF4-FFF2-40B4-BE49-F238E27FC236}">
                <a16:creationId xmlns:a16="http://schemas.microsoft.com/office/drawing/2014/main" id="{6700EA90-70C9-D80F-433C-C778013A0AF0}"/>
              </a:ext>
            </a:extLst>
          </p:cNvPr>
          <p:cNvSpPr txBox="1"/>
          <p:nvPr/>
        </p:nvSpPr>
        <p:spPr>
          <a:xfrm>
            <a:off x="814192" y="4484318"/>
            <a:ext cx="5036656" cy="461665"/>
          </a:xfrm>
          <a:prstGeom prst="rect">
            <a:avLst/>
          </a:prstGeom>
          <a:noFill/>
        </p:spPr>
        <p:txBody>
          <a:bodyPr wrap="square" rtlCol="0">
            <a:spAutoFit/>
          </a:bodyPr>
          <a:lstStyle/>
          <a:p>
            <a:r>
              <a:rPr lang="en-FR" sz="2400" b="1" dirty="0"/>
              <a:t>New toolchain:</a:t>
            </a:r>
          </a:p>
        </p:txBody>
      </p:sp>
      <p:sp>
        <p:nvSpPr>
          <p:cNvPr id="27" name="TextBox 26">
            <a:extLst>
              <a:ext uri="{FF2B5EF4-FFF2-40B4-BE49-F238E27FC236}">
                <a16:creationId xmlns:a16="http://schemas.microsoft.com/office/drawing/2014/main" id="{FAD8525C-D26C-CEED-F6FA-BCCEF804086C}"/>
              </a:ext>
            </a:extLst>
          </p:cNvPr>
          <p:cNvSpPr txBox="1"/>
          <p:nvPr/>
        </p:nvSpPr>
        <p:spPr>
          <a:xfrm>
            <a:off x="6747713" y="4336751"/>
            <a:ext cx="5493042" cy="461665"/>
          </a:xfrm>
          <a:prstGeom prst="rect">
            <a:avLst/>
          </a:prstGeom>
          <a:noFill/>
        </p:spPr>
        <p:txBody>
          <a:bodyPr wrap="square" rtlCol="0">
            <a:spAutoFit/>
          </a:bodyPr>
          <a:lstStyle/>
          <a:p>
            <a:pPr algn="ctr"/>
            <a:r>
              <a:rPr lang="en-FR" sz="2400" b="1" dirty="0">
                <a:solidFill>
                  <a:srgbClr val="FF0000"/>
                </a:solidFill>
              </a:rPr>
              <a:t>The main contribution of this thesis</a:t>
            </a:r>
          </a:p>
        </p:txBody>
      </p:sp>
      <p:sp>
        <p:nvSpPr>
          <p:cNvPr id="28" name="Right Arrow 27">
            <a:extLst>
              <a:ext uri="{FF2B5EF4-FFF2-40B4-BE49-F238E27FC236}">
                <a16:creationId xmlns:a16="http://schemas.microsoft.com/office/drawing/2014/main" id="{A718CB31-3E61-2F05-5054-AF0F6AF5C48E}"/>
              </a:ext>
            </a:extLst>
          </p:cNvPr>
          <p:cNvSpPr/>
          <p:nvPr/>
        </p:nvSpPr>
        <p:spPr>
          <a:xfrm rot="8830302">
            <a:off x="5935006" y="4798487"/>
            <a:ext cx="989595" cy="30217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9" name="TextBox 28">
            <a:extLst>
              <a:ext uri="{FF2B5EF4-FFF2-40B4-BE49-F238E27FC236}">
                <a16:creationId xmlns:a16="http://schemas.microsoft.com/office/drawing/2014/main" id="{B1E33C42-8C6F-AD44-6F8A-275DDBD03189}"/>
              </a:ext>
            </a:extLst>
          </p:cNvPr>
          <p:cNvSpPr txBox="1"/>
          <p:nvPr/>
        </p:nvSpPr>
        <p:spPr>
          <a:xfrm>
            <a:off x="3864280" y="2110948"/>
            <a:ext cx="5148198" cy="461665"/>
          </a:xfrm>
          <a:prstGeom prst="rect">
            <a:avLst/>
          </a:prstGeom>
          <a:noFill/>
        </p:spPr>
        <p:txBody>
          <a:bodyPr wrap="square" rtlCol="0">
            <a:spAutoFit/>
          </a:bodyPr>
          <a:lstStyle/>
          <a:p>
            <a:r>
              <a:rPr lang="en-FR" sz="2400" dirty="0"/>
              <a:t>Can we move beyond cryptography?</a:t>
            </a:r>
          </a:p>
        </p:txBody>
      </p:sp>
      <p:sp>
        <p:nvSpPr>
          <p:cNvPr id="30" name="TextBox 29">
            <a:extLst>
              <a:ext uri="{FF2B5EF4-FFF2-40B4-BE49-F238E27FC236}">
                <a16:creationId xmlns:a16="http://schemas.microsoft.com/office/drawing/2014/main" id="{529BF073-E93C-BCB8-BB63-6C909C1AC6DE}"/>
              </a:ext>
            </a:extLst>
          </p:cNvPr>
          <p:cNvSpPr txBox="1"/>
          <p:nvPr/>
        </p:nvSpPr>
        <p:spPr>
          <a:xfrm>
            <a:off x="9006215" y="2110948"/>
            <a:ext cx="2753639" cy="461665"/>
          </a:xfrm>
          <a:prstGeom prst="rect">
            <a:avLst/>
          </a:prstGeom>
          <a:noFill/>
        </p:spPr>
        <p:txBody>
          <a:bodyPr wrap="square" rtlCol="0">
            <a:spAutoFit/>
          </a:bodyPr>
          <a:lstStyle/>
          <a:p>
            <a:r>
              <a:rPr lang="en-FR" sz="2400" dirty="0"/>
              <a:t>Not that simple…</a:t>
            </a:r>
          </a:p>
        </p:txBody>
      </p:sp>
    </p:spTree>
    <p:extLst>
      <p:ext uri="{BB962C8B-B14F-4D97-AF65-F5344CB8AC3E}">
        <p14:creationId xmlns:p14="http://schemas.microsoft.com/office/powerpoint/2010/main" val="4038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6" grpId="0"/>
      <p:bldP spid="27" grpId="0"/>
      <p:bldP spid="28" grpId="0" animBg="1"/>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C10D-3773-7EF3-02BE-828C9C98B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87EFD-7926-B25B-B21E-53D31C000223}"/>
              </a:ext>
            </a:extLst>
          </p:cNvPr>
          <p:cNvSpPr>
            <a:spLocks noGrp="1"/>
          </p:cNvSpPr>
          <p:nvPr>
            <p:ph type="title"/>
          </p:nvPr>
        </p:nvSpPr>
        <p:spPr/>
        <p:txBody>
          <a:bodyPr/>
          <a:lstStyle/>
          <a:p>
            <a:r>
              <a:rPr lang="en-US" dirty="0"/>
              <a:t>Problem 1: Reasoning about Memory (</a:t>
            </a:r>
            <a:r>
              <a:rPr lang="en-US" dirty="0" err="1"/>
              <a:t>i</a:t>
            </a:r>
            <a:r>
              <a:rPr lang="en-US" dirty="0"/>
              <a:t>)</a:t>
            </a:r>
          </a:p>
        </p:txBody>
      </p:sp>
      <p:sp>
        <p:nvSpPr>
          <p:cNvPr id="6" name="Rust: choose">
            <a:extLst>
              <a:ext uri="{FF2B5EF4-FFF2-40B4-BE49-F238E27FC236}">
                <a16:creationId xmlns:a16="http://schemas.microsoft.com/office/drawing/2014/main" id="{018844A3-F1B5-D485-5321-F06C42507EDD}"/>
              </a:ext>
            </a:extLst>
          </p:cNvPr>
          <p:cNvSpPr txBox="1"/>
          <p:nvPr/>
        </p:nvSpPr>
        <p:spPr>
          <a:xfrm>
            <a:off x="6033855" y="2238910"/>
            <a:ext cx="5968754" cy="1384995"/>
          </a:xfrm>
          <a:prstGeom prst="rect">
            <a:avLst/>
          </a:prstGeom>
          <a:solidFill>
            <a:srgbClr val="FAFAFA"/>
          </a:solidFill>
        </p:spPr>
        <p:txBody>
          <a:bodyPr wrap="square">
            <a:spAutoFit/>
          </a:bodyPr>
          <a:lstStyle/>
          <a:p>
            <a:r>
              <a:rPr lang="en-US" sz="1400" b="0" dirty="0" err="1">
                <a:solidFill>
                  <a:srgbClr val="0000FF"/>
                </a:solidFill>
                <a:effectLst/>
                <a:latin typeface="Consolas" panose="020B0609020204030204" pitchFamily="49" charset="0"/>
              </a:rPr>
              <a:t>fn</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&lt;'</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&gt;(</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 </a:t>
            </a:r>
            <a:r>
              <a:rPr lang="en-US" sz="1400" b="0" dirty="0">
                <a:solidFill>
                  <a:srgbClr val="267F99"/>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-&gt;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endParaRPr lang="en-US" sz="1400" dirty="0">
              <a:solidFill>
                <a:srgbClr val="000000"/>
              </a:solidFill>
              <a:latin typeface="Consolas" panose="020B0609020204030204" pitchFamily="49" charset="0"/>
            </a:endParaRP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b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x;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y; }</a:t>
            </a:r>
          </a:p>
          <a:p>
            <a:r>
              <a:rPr lang="en-US" sz="1400" b="0" dirty="0">
                <a:solidFill>
                  <a:srgbClr val="000000"/>
                </a:solidFill>
                <a:effectLst/>
                <a:latin typeface="Consolas" panose="020B0609020204030204" pitchFamily="49" charset="0"/>
              </a:rPr>
              <a:t>}</a:t>
            </a:r>
          </a:p>
        </p:txBody>
      </p:sp>
      <p:sp>
        <p:nvSpPr>
          <p:cNvPr id="42" name="Rust: choose exclusive">
            <a:extLst>
              <a:ext uri="{FF2B5EF4-FFF2-40B4-BE49-F238E27FC236}">
                <a16:creationId xmlns:a16="http://schemas.microsoft.com/office/drawing/2014/main" id="{B72AE550-2E14-916E-DF64-CDD29711B5BB}"/>
              </a:ext>
            </a:extLst>
          </p:cNvPr>
          <p:cNvSpPr txBox="1"/>
          <p:nvPr/>
        </p:nvSpPr>
        <p:spPr>
          <a:xfrm>
            <a:off x="6033855" y="2238910"/>
            <a:ext cx="5968754" cy="1384995"/>
          </a:xfrm>
          <a:prstGeom prst="rect">
            <a:avLst/>
          </a:prstGeom>
          <a:solidFill>
            <a:srgbClr val="FAFAFA"/>
          </a:solidFill>
        </p:spPr>
        <p:txBody>
          <a:bodyPr wrap="square">
            <a:spAutoFit/>
          </a:bodyPr>
          <a:lstStyle/>
          <a:p>
            <a:r>
              <a:rPr lang="en-US" sz="1400" b="0" dirty="0" err="1">
                <a:solidFill>
                  <a:srgbClr val="0000FF"/>
                </a:solidFill>
                <a:effectLst/>
                <a:latin typeface="Consolas" panose="020B0609020204030204" pitchFamily="49" charset="0"/>
              </a:rPr>
              <a:t>fn</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&lt;'</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&gt;(</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 </a:t>
            </a:r>
            <a:r>
              <a:rPr lang="en-US" sz="1400" b="0" dirty="0">
                <a:solidFill>
                  <a:srgbClr val="267F99"/>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highlight>
                  <a:srgbClr val="FFFF00"/>
                </a:highligh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highlight>
                  <a:srgbClr val="FFFF00"/>
                </a:highligh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-&gt;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endParaRPr lang="en-US" sz="1400" dirty="0">
              <a:solidFill>
                <a:srgbClr val="000000"/>
              </a:solidFill>
              <a:latin typeface="Consolas" panose="020B0609020204030204" pitchFamily="49" charset="0"/>
            </a:endParaRP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b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x;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y; }</a:t>
            </a:r>
          </a:p>
          <a:p>
            <a:r>
              <a:rPr lang="en-US" sz="1400" b="0" dirty="0">
                <a:solidFill>
                  <a:srgbClr val="000000"/>
                </a:solidFill>
                <a:effectLst/>
                <a:latin typeface="Consolas" panose="020B0609020204030204" pitchFamily="49" charset="0"/>
              </a:rPr>
              <a:t>}</a:t>
            </a:r>
          </a:p>
        </p:txBody>
      </p:sp>
      <p:sp>
        <p:nvSpPr>
          <p:cNvPr id="43" name="Rust: choose 'a">
            <a:extLst>
              <a:ext uri="{FF2B5EF4-FFF2-40B4-BE49-F238E27FC236}">
                <a16:creationId xmlns:a16="http://schemas.microsoft.com/office/drawing/2014/main" id="{C75FB815-E439-9271-9095-C11FA35CDE28}"/>
              </a:ext>
            </a:extLst>
          </p:cNvPr>
          <p:cNvSpPr txBox="1"/>
          <p:nvPr/>
        </p:nvSpPr>
        <p:spPr>
          <a:xfrm>
            <a:off x="6033855" y="2238910"/>
            <a:ext cx="5968754" cy="1384995"/>
          </a:xfrm>
          <a:prstGeom prst="rect">
            <a:avLst/>
          </a:prstGeom>
          <a:solidFill>
            <a:srgbClr val="FAFAFA"/>
          </a:solidFill>
        </p:spPr>
        <p:txBody>
          <a:bodyPr wrap="square">
            <a:spAutoFit/>
          </a:bodyPr>
          <a:lstStyle/>
          <a:p>
            <a:r>
              <a:rPr lang="en-US" sz="1400" b="0" dirty="0" err="1">
                <a:solidFill>
                  <a:srgbClr val="0000FF"/>
                </a:solidFill>
                <a:effectLst/>
                <a:latin typeface="Consolas" panose="020B0609020204030204" pitchFamily="49" charset="0"/>
              </a:rPr>
              <a:t>fn</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&lt;</a:t>
            </a:r>
            <a:r>
              <a:rPr lang="en-US" sz="1400" b="0" dirty="0">
                <a:solidFill>
                  <a:srgbClr val="000000"/>
                </a:solidFill>
                <a:effectLst/>
                <a:highlight>
                  <a:srgbClr val="00FFFF"/>
                </a:highlight>
                <a:latin typeface="Consolas" panose="020B0609020204030204" pitchFamily="49" charset="0"/>
              </a:rPr>
              <a:t>'</a:t>
            </a:r>
            <a:r>
              <a:rPr lang="en-US" sz="1400" b="0" dirty="0">
                <a:solidFill>
                  <a:srgbClr val="267F99"/>
                </a:solidFill>
                <a:effectLst/>
                <a:highlight>
                  <a:srgbClr val="00FFFF"/>
                </a:highlight>
                <a:latin typeface="Consolas" panose="020B0609020204030204" pitchFamily="49" charset="0"/>
              </a:rPr>
              <a:t>a</a:t>
            </a:r>
            <a:r>
              <a:rPr lang="en-US" sz="1400" b="0" dirty="0">
                <a:solidFill>
                  <a:srgbClr val="000000"/>
                </a:solidFill>
                <a:effectLst/>
                <a:latin typeface="Consolas" panose="020B0609020204030204" pitchFamily="49" charset="0"/>
              </a:rPr>
              <a:t>&gt;(</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 </a:t>
            </a:r>
            <a:r>
              <a:rPr lang="en-US" sz="1400" b="0" dirty="0">
                <a:solidFill>
                  <a:srgbClr val="267F99"/>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&amp;</a:t>
            </a:r>
            <a:r>
              <a:rPr lang="en-US" sz="1400" b="0" dirty="0">
                <a:solidFill>
                  <a:srgbClr val="000000"/>
                </a:solidFill>
                <a:effectLst/>
                <a:highlight>
                  <a:srgbClr val="00FFFF"/>
                </a:highlight>
                <a:latin typeface="Consolas" panose="020B0609020204030204" pitchFamily="49" charset="0"/>
              </a:rPr>
              <a:t>'</a:t>
            </a:r>
            <a:r>
              <a:rPr lang="en-US" sz="1400" b="0" dirty="0">
                <a:solidFill>
                  <a:srgbClr val="267F99"/>
                </a:solidFill>
                <a:effectLst/>
                <a:highlight>
                  <a:srgbClr val="00FFFF"/>
                </a:highligh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highlight>
                  <a:srgbClr val="FFFF00"/>
                </a:highligh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&amp;</a:t>
            </a:r>
            <a:r>
              <a:rPr lang="en-US" sz="1400" b="0" dirty="0">
                <a:solidFill>
                  <a:srgbClr val="000000"/>
                </a:solidFill>
                <a:effectLst/>
                <a:highlight>
                  <a:srgbClr val="00FFFF"/>
                </a:highlight>
                <a:latin typeface="Consolas" panose="020B0609020204030204" pitchFamily="49" charset="0"/>
              </a:rPr>
              <a:t>'</a:t>
            </a:r>
            <a:r>
              <a:rPr lang="en-US" sz="1400" b="0" dirty="0">
                <a:solidFill>
                  <a:srgbClr val="267F99"/>
                </a:solidFill>
                <a:effectLst/>
                <a:highlight>
                  <a:srgbClr val="00FFFF"/>
                </a:highligh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highlight>
                  <a:srgbClr val="FFFF00"/>
                </a:highligh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-&gt; &amp;</a:t>
            </a:r>
            <a:r>
              <a:rPr lang="en-US" sz="1400" b="0" dirty="0">
                <a:solidFill>
                  <a:srgbClr val="000000"/>
                </a:solidFill>
                <a:effectLst/>
                <a:highlight>
                  <a:srgbClr val="00FFFF"/>
                </a:highlight>
                <a:latin typeface="Consolas" panose="020B0609020204030204" pitchFamily="49" charset="0"/>
              </a:rPr>
              <a:t>'</a:t>
            </a:r>
            <a:r>
              <a:rPr lang="en-US" sz="1400" b="0" dirty="0">
                <a:solidFill>
                  <a:srgbClr val="267F99"/>
                </a:solidFill>
                <a:effectLst/>
                <a:highlight>
                  <a:srgbClr val="00FFFF"/>
                </a:highligh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endParaRPr lang="en-US" sz="1400" dirty="0">
              <a:solidFill>
                <a:srgbClr val="000000"/>
              </a:solidFill>
              <a:latin typeface="Consolas" panose="020B0609020204030204" pitchFamily="49" charset="0"/>
            </a:endParaRP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b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x;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y; }</a:t>
            </a:r>
          </a:p>
          <a:p>
            <a:r>
              <a:rPr lang="en-US" sz="1400" b="0" dirty="0">
                <a:solidFill>
                  <a:srgbClr val="000000"/>
                </a:solidFill>
                <a:effectLst/>
                <a:latin typeface="Consolas" panose="020B0609020204030204" pitchFamily="49" charset="0"/>
              </a:rPr>
              <a:t>}</a:t>
            </a:r>
          </a:p>
        </p:txBody>
      </p:sp>
      <p:sp>
        <p:nvSpPr>
          <p:cNvPr id="7" name="Rust: example">
            <a:extLst>
              <a:ext uri="{FF2B5EF4-FFF2-40B4-BE49-F238E27FC236}">
                <a16:creationId xmlns:a16="http://schemas.microsoft.com/office/drawing/2014/main" id="{CC634131-A55F-D9C9-0B37-2C07379C76C2}"/>
              </a:ext>
            </a:extLst>
          </p:cNvPr>
          <p:cNvSpPr txBox="1"/>
          <p:nvPr/>
        </p:nvSpPr>
        <p:spPr>
          <a:xfrm>
            <a:off x="6033855" y="3696784"/>
            <a:ext cx="5968753" cy="2031325"/>
          </a:xfrm>
          <a:prstGeom prst="rect">
            <a:avLst/>
          </a:prstGeom>
          <a:solidFill>
            <a:srgbClr val="FAFAFA"/>
          </a:solidFill>
        </p:spPr>
        <p:txBody>
          <a:bodyPr wrap="square">
            <a:spAutoFit/>
          </a:bodyPr>
          <a:lstStyle/>
          <a:p>
            <a:r>
              <a:rPr lang="en-US" sz="1400" dirty="0">
                <a:solidFill>
                  <a:srgbClr val="0000FF"/>
                </a:solidFill>
                <a:latin typeface="Consolas" panose="020B0609020204030204" pitchFamily="49" charset="0"/>
              </a:rPr>
              <a:t>l</a:t>
            </a:r>
            <a:r>
              <a:rPr lang="en-US" sz="1400" b="0" dirty="0">
                <a:solidFill>
                  <a:srgbClr val="0000FF"/>
                </a:solidFill>
                <a:effectLst/>
                <a:latin typeface="Consolas" panose="020B0609020204030204" pitchFamily="49" charset="0"/>
              </a:rPr>
              <a:t>et mut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a:t>
            </a:r>
          </a:p>
          <a:p>
            <a:r>
              <a:rPr lang="en-US" sz="1400" dirty="0">
                <a:solidFill>
                  <a:srgbClr val="0000FF"/>
                </a:solidFill>
                <a:latin typeface="Consolas" panose="020B0609020204030204" pitchFamily="49" charset="0"/>
              </a:rPr>
              <a:t>l</a:t>
            </a:r>
            <a:r>
              <a:rPr lang="en-US" sz="1400" b="0" dirty="0">
                <a:solidFill>
                  <a:srgbClr val="0000FF"/>
                </a:solidFill>
                <a:effectLst/>
                <a:latin typeface="Consolas" panose="020B0609020204030204" pitchFamily="49" charset="0"/>
              </a:rPr>
              <a:t>et mut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&amp;</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&amp;</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a:t>
            </a:r>
            <a:endParaRPr lang="en-US" sz="1400" dirty="0">
              <a:solidFill>
                <a:srgbClr val="008000"/>
              </a:solidFill>
              <a:latin typeface="Consolas" panose="020B0609020204030204" pitchFamily="49" charset="0"/>
            </a:endParaRPr>
          </a:p>
          <a:p>
            <a:endParaRPr lang="en-US" sz="1400" b="0" dirty="0">
              <a:solidFill>
                <a:srgbClr val="000000"/>
              </a:solidFill>
              <a:effectLst/>
              <a:latin typeface="Consolas" panose="020B0609020204030204" pitchFamily="49" charset="0"/>
            </a:endParaRPr>
          </a:p>
          <a:p>
            <a:r>
              <a:rPr lang="en-US" sz="1400" b="0" dirty="0">
                <a:solidFill>
                  <a:srgbClr val="000000"/>
                </a:solidFill>
                <a:effectLst/>
                <a:latin typeface="Consolas" panose="020B0609020204030204" pitchFamily="49" charset="0"/>
              </a:rPr>
              <a:t>*</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a:t>
            </a:r>
            <a:r>
              <a:rPr lang="en-US" sz="1400" b="0" dirty="0">
                <a:solidFill>
                  <a:srgbClr val="008000"/>
                </a:solidFill>
                <a:effectLst/>
                <a:latin typeface="Consolas" panose="020B0609020204030204" pitchFamily="49" charset="0"/>
              </a:rPr>
              <a:t> // </a:t>
            </a:r>
            <a:r>
              <a:rPr lang="en-US" sz="1400" dirty="0">
                <a:solidFill>
                  <a:srgbClr val="008000"/>
                </a:solidFill>
                <a:latin typeface="Consolas" panose="020B0609020204030204" pitchFamily="49" charset="0"/>
              </a:rPr>
              <a:t>Updates x</a:t>
            </a:r>
            <a:endParaRPr lang="en-US" sz="1400" b="0" dirty="0">
              <a:solidFill>
                <a:srgbClr val="000000"/>
              </a:solidFill>
              <a:effectLst/>
              <a:latin typeface="Consolas" panose="020B0609020204030204" pitchFamily="49" charset="0"/>
            </a:endParaRPr>
          </a:p>
          <a:p>
            <a:endParaRPr lang="en-US" sz="1400" b="0" dirty="0">
              <a:solidFill>
                <a:srgbClr val="008000"/>
              </a:solidFill>
              <a:effectLst/>
              <a:latin typeface="Consolas" panose="020B0609020204030204" pitchFamily="49" charset="0"/>
            </a:endParaRPr>
          </a:p>
          <a:p>
            <a:r>
              <a:rPr lang="en-US" sz="1400" b="0" dirty="0">
                <a:solidFill>
                  <a:srgbClr val="008000"/>
                </a:solidFill>
                <a:effectLst/>
                <a:latin typeface="Consolas" panose="020B0609020204030204" pitchFamily="49" charset="0"/>
              </a:rPr>
              <a:t>//</a:t>
            </a:r>
            <a:r>
              <a:rPr lang="fr-FR" sz="1400" b="0" dirty="0">
                <a:solidFill>
                  <a:srgbClr val="008000"/>
                </a:solidFill>
                <a:effectLst/>
                <a:latin typeface="Consolas" panose="020B0609020204030204" pitchFamily="49" charset="0"/>
              </a:rPr>
              <a:t> Observe the changes</a:t>
            </a:r>
            <a:endParaRPr lang="fr-FR" sz="1400" b="0" dirty="0">
              <a:solidFill>
                <a:srgbClr val="000000"/>
              </a:solidFill>
              <a:effectLst/>
              <a:latin typeface="Consolas" panose="020B0609020204030204" pitchFamily="49" charset="0"/>
            </a:endParaRPr>
          </a:p>
          <a:p>
            <a:r>
              <a:rPr lang="en-US" sz="1400" b="0" dirty="0">
                <a:solidFill>
                  <a:srgbClr val="795E26"/>
                </a:solidFill>
                <a:effectLst/>
                <a:latin typeface="Consolas" panose="020B0609020204030204" pitchFamily="49" charset="0"/>
              </a:rPr>
              <a:t>assert!</a:t>
            </a:r>
            <a:r>
              <a:rPr lang="en-US" sz="1400" b="0" dirty="0">
                <a:solidFill>
                  <a:srgbClr val="000000"/>
                </a:solidFill>
                <a:effectLst/>
                <a:latin typeface="Consolas" panose="020B0609020204030204" pitchFamily="49" charset="0"/>
              </a:rPr>
              <a:t>(</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a:t>
            </a:r>
          </a:p>
          <a:p>
            <a:r>
              <a:rPr lang="en-US" sz="1400" b="0" dirty="0">
                <a:solidFill>
                  <a:srgbClr val="795E26"/>
                </a:solidFill>
                <a:effectLst/>
                <a:latin typeface="Consolas" panose="020B0609020204030204" pitchFamily="49" charset="0"/>
              </a:rPr>
              <a:t>assert!</a:t>
            </a:r>
            <a:r>
              <a:rPr lang="en-US" sz="1400" b="0" dirty="0">
                <a:solidFill>
                  <a:srgbClr val="000000"/>
                </a:solidFill>
                <a:effectLst/>
                <a:latin typeface="Consolas" panose="020B0609020204030204" pitchFamily="49" charset="0"/>
              </a:rPr>
              <a:t>(</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a:t>
            </a:r>
          </a:p>
        </p:txBody>
      </p:sp>
      <p:sp>
        <p:nvSpPr>
          <p:cNvPr id="8" name="C: snippet">
            <a:extLst>
              <a:ext uri="{FF2B5EF4-FFF2-40B4-BE49-F238E27FC236}">
                <a16:creationId xmlns:a16="http://schemas.microsoft.com/office/drawing/2014/main" id="{15D15923-335B-7834-9B49-1041CF9D4A8F}"/>
              </a:ext>
            </a:extLst>
          </p:cNvPr>
          <p:cNvSpPr txBox="1"/>
          <p:nvPr/>
        </p:nvSpPr>
        <p:spPr>
          <a:xfrm>
            <a:off x="285630" y="3696784"/>
            <a:ext cx="5305925" cy="2031325"/>
          </a:xfrm>
          <a:prstGeom prst="rect">
            <a:avLst/>
          </a:prstGeom>
          <a:solidFill>
            <a:srgbClr val="FAFAFA"/>
          </a:solidFill>
        </p:spPr>
        <p:txBody>
          <a:bodyPr wrap="square">
            <a:spAutoFit/>
          </a:bodyPr>
          <a:lstStyle/>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x = </a:t>
            </a:r>
            <a:r>
              <a:rPr lang="fr-FR" sz="1400" b="0" dirty="0">
                <a:solidFill>
                  <a:srgbClr val="098658"/>
                </a:solidFill>
                <a:effectLst/>
                <a:latin typeface="Consolas" panose="020B0609020204030204" pitchFamily="49" charset="0"/>
              </a:rPr>
              <a:t>0</a:t>
            </a:r>
            <a:r>
              <a:rPr lang="fr-FR" sz="1400" b="0" dirty="0">
                <a:solidFill>
                  <a:srgbClr val="000000"/>
                </a:solidFill>
                <a:effectLst/>
                <a:latin typeface="Consolas" panose="020B0609020204030204" pitchFamily="49" charset="0"/>
              </a:rPr>
              <a:t>;</a:t>
            </a:r>
          </a:p>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y = </a:t>
            </a:r>
            <a:r>
              <a:rPr lang="fr-FR" sz="1400" b="0" dirty="0">
                <a:solidFill>
                  <a:srgbClr val="098658"/>
                </a:solidFill>
                <a:effectLst/>
                <a:latin typeface="Consolas" panose="020B0609020204030204" pitchFamily="49" charset="0"/>
              </a:rPr>
              <a:t>1</a:t>
            </a:r>
            <a:r>
              <a:rPr lang="fr-FR" sz="1400" b="0" dirty="0">
                <a:solidFill>
                  <a:srgbClr val="000000"/>
                </a:solidFill>
                <a:effectLst/>
                <a:latin typeface="Consolas" panose="020B0609020204030204" pitchFamily="49" charset="0"/>
              </a:rPr>
              <a:t>;</a:t>
            </a:r>
          </a:p>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*z = </a:t>
            </a:r>
            <a:r>
              <a:rPr lang="fr-FR" sz="1400" b="0" dirty="0" err="1">
                <a:solidFill>
                  <a:srgbClr val="795E26"/>
                </a:solidFill>
                <a:effectLst/>
                <a:latin typeface="Consolas" panose="020B0609020204030204" pitchFamily="49" charset="0"/>
              </a:rPr>
              <a:t>choose</a:t>
            </a:r>
            <a:r>
              <a:rPr lang="fr-FR" sz="1400" b="0" dirty="0">
                <a:solidFill>
                  <a:srgbClr val="000000"/>
                </a:solidFill>
                <a:effectLst/>
                <a:latin typeface="Consolas" panose="020B0609020204030204" pitchFamily="49" charset="0"/>
              </a:rPr>
              <a:t>(</a:t>
            </a:r>
            <a:r>
              <a:rPr lang="fr-FR" sz="1400" b="0" dirty="0" err="1">
                <a:solidFill>
                  <a:srgbClr val="0000FF"/>
                </a:solidFill>
                <a:effectLst/>
                <a:latin typeface="Consolas" panose="020B0609020204030204" pitchFamily="49" charset="0"/>
              </a:rPr>
              <a:t>true</a:t>
            </a:r>
            <a:r>
              <a:rPr lang="fr-FR" sz="1400" b="0" dirty="0">
                <a:solidFill>
                  <a:srgbClr val="000000"/>
                </a:solidFill>
                <a:effectLst/>
                <a:latin typeface="Consolas" panose="020B0609020204030204" pitchFamily="49" charset="0"/>
              </a:rPr>
              <a:t>, &amp;</a:t>
            </a:r>
            <a:r>
              <a:rPr lang="fr-FR" sz="1400" b="0" dirty="0">
                <a:solidFill>
                  <a:srgbClr val="001080"/>
                </a:solidFill>
                <a:effectLst/>
                <a:latin typeface="Consolas" panose="020B0609020204030204" pitchFamily="49" charset="0"/>
              </a:rPr>
              <a:t>x</a:t>
            </a:r>
            <a:r>
              <a:rPr lang="fr-FR" sz="1400" b="0" dirty="0">
                <a:solidFill>
                  <a:srgbClr val="000000"/>
                </a:solidFill>
                <a:effectLst/>
                <a:latin typeface="Consolas" panose="020B0609020204030204" pitchFamily="49" charset="0"/>
              </a:rPr>
              <a:t>, &amp;</a:t>
            </a:r>
            <a:r>
              <a:rPr lang="fr-FR" sz="1400" b="0" dirty="0">
                <a:solidFill>
                  <a:srgbClr val="001080"/>
                </a:solidFill>
                <a:effectLst/>
                <a:latin typeface="Consolas" panose="020B0609020204030204" pitchFamily="49" charset="0"/>
              </a:rPr>
              <a:t>y</a:t>
            </a:r>
            <a:r>
              <a:rPr lang="fr-FR" sz="1400" b="0" dirty="0">
                <a:solidFill>
                  <a:srgbClr val="000000"/>
                </a:solidFill>
                <a:effectLst/>
                <a:latin typeface="Consolas" panose="020B0609020204030204" pitchFamily="49" charset="0"/>
              </a:rPr>
              <a:t>);</a:t>
            </a:r>
          </a:p>
          <a:p>
            <a:br>
              <a:rPr lang="fr-FR" sz="1400" b="0" dirty="0">
                <a:solidFill>
                  <a:srgbClr val="000000"/>
                </a:solidFill>
                <a:effectLst/>
                <a:latin typeface="Consolas" panose="020B0609020204030204" pitchFamily="49" charset="0"/>
              </a:rPr>
            </a:br>
            <a:r>
              <a:rPr lang="fr-FR" sz="1400" b="0" dirty="0">
                <a:solidFill>
                  <a:srgbClr val="000000"/>
                </a:solidFill>
                <a:effectLst/>
                <a:latin typeface="Consolas" panose="020B0609020204030204" pitchFamily="49" charset="0"/>
              </a:rPr>
              <a:t>*z = </a:t>
            </a:r>
            <a:r>
              <a:rPr lang="fr-FR" sz="1400" b="0" dirty="0">
                <a:solidFill>
                  <a:srgbClr val="098658"/>
                </a:solidFill>
                <a:effectLst/>
                <a:latin typeface="Consolas" panose="020B0609020204030204" pitchFamily="49" charset="0"/>
              </a:rPr>
              <a:t>2</a:t>
            </a:r>
            <a:r>
              <a:rPr lang="fr-FR" sz="1400" b="0" dirty="0">
                <a:solidFill>
                  <a:srgbClr val="000000"/>
                </a:solidFill>
                <a:effectLst/>
                <a:latin typeface="Consolas" panose="020B0609020204030204" pitchFamily="49" charset="0"/>
              </a:rPr>
              <a:t>; </a:t>
            </a:r>
            <a:r>
              <a:rPr lang="fr-FR" sz="1400" b="0" dirty="0">
                <a:solidFill>
                  <a:srgbClr val="008000"/>
                </a:solidFill>
                <a:effectLst/>
                <a:latin typeface="Consolas" panose="020B0609020204030204" pitchFamily="49" charset="0"/>
              </a:rPr>
              <a:t>// Updates x</a:t>
            </a:r>
            <a:endParaRPr lang="fr-FR" sz="1400" b="0" dirty="0">
              <a:solidFill>
                <a:srgbClr val="000000"/>
              </a:solidFill>
              <a:effectLst/>
              <a:latin typeface="Consolas" panose="020B0609020204030204" pitchFamily="49" charset="0"/>
            </a:endParaRPr>
          </a:p>
          <a:p>
            <a:br>
              <a:rPr lang="fr-FR" sz="1400" b="0" dirty="0">
                <a:solidFill>
                  <a:srgbClr val="000000"/>
                </a:solidFill>
                <a:effectLst/>
                <a:latin typeface="Consolas" panose="020B0609020204030204" pitchFamily="49" charset="0"/>
              </a:rPr>
            </a:br>
            <a:r>
              <a:rPr lang="fr-FR" sz="1400" b="0" dirty="0">
                <a:solidFill>
                  <a:srgbClr val="008000"/>
                </a:solidFill>
                <a:effectLst/>
                <a:latin typeface="Consolas" panose="020B0609020204030204" pitchFamily="49" charset="0"/>
              </a:rPr>
              <a:t>// Observe the changes</a:t>
            </a:r>
            <a:endParaRPr lang="fr-FR" sz="1400" b="0" dirty="0">
              <a:solidFill>
                <a:srgbClr val="000000"/>
              </a:solidFill>
              <a:effectLst/>
              <a:latin typeface="Consolas" panose="020B0609020204030204" pitchFamily="49" charset="0"/>
            </a:endParaRPr>
          </a:p>
          <a:p>
            <a:r>
              <a:rPr lang="fr-FR" sz="1400" b="0" dirty="0" err="1">
                <a:solidFill>
                  <a:srgbClr val="795E26"/>
                </a:solidFill>
                <a:effectLst/>
                <a:latin typeface="Consolas" panose="020B0609020204030204" pitchFamily="49" charset="0"/>
              </a:rPr>
              <a:t>assert</a:t>
            </a:r>
            <a:r>
              <a:rPr lang="fr-FR" sz="1400" b="0" dirty="0">
                <a:solidFill>
                  <a:srgbClr val="000000"/>
                </a:solidFill>
                <a:effectLst/>
                <a:latin typeface="Consolas" panose="020B0609020204030204" pitchFamily="49" charset="0"/>
              </a:rPr>
              <a:t>(x == </a:t>
            </a:r>
            <a:r>
              <a:rPr lang="fr-FR" sz="1400" b="0" dirty="0">
                <a:solidFill>
                  <a:srgbClr val="098658"/>
                </a:solidFill>
                <a:effectLst/>
                <a:latin typeface="Consolas" panose="020B0609020204030204" pitchFamily="49" charset="0"/>
              </a:rPr>
              <a:t>2</a:t>
            </a:r>
            <a:r>
              <a:rPr lang="fr-FR" sz="1400" b="0" dirty="0">
                <a:solidFill>
                  <a:srgbClr val="000000"/>
                </a:solidFill>
                <a:effectLst/>
                <a:latin typeface="Consolas" panose="020B0609020204030204" pitchFamily="49" charset="0"/>
              </a:rPr>
              <a:t>);</a:t>
            </a:r>
          </a:p>
          <a:p>
            <a:r>
              <a:rPr lang="fr-FR" sz="1400" b="0" dirty="0" err="1">
                <a:solidFill>
                  <a:srgbClr val="795E26"/>
                </a:solidFill>
                <a:effectLst/>
                <a:latin typeface="Consolas" panose="020B0609020204030204" pitchFamily="49" charset="0"/>
              </a:rPr>
              <a:t>assert</a:t>
            </a:r>
            <a:r>
              <a:rPr lang="fr-FR" sz="1400" b="0" dirty="0">
                <a:solidFill>
                  <a:srgbClr val="000000"/>
                </a:solidFill>
                <a:effectLst/>
                <a:latin typeface="Consolas" panose="020B0609020204030204" pitchFamily="49" charset="0"/>
              </a:rPr>
              <a:t>(y == </a:t>
            </a:r>
            <a:r>
              <a:rPr lang="fr-FR" sz="1400" b="0" dirty="0">
                <a:solidFill>
                  <a:srgbClr val="098658"/>
                </a:solidFill>
                <a:effectLst/>
                <a:latin typeface="Consolas" panose="020B0609020204030204" pitchFamily="49" charset="0"/>
              </a:rPr>
              <a:t>1</a:t>
            </a:r>
            <a:r>
              <a:rPr lang="fr-FR" sz="1400" b="0" dirty="0">
                <a:solidFill>
                  <a:srgbClr val="000000"/>
                </a:solidFill>
                <a:effectLst/>
                <a:latin typeface="Consolas" panose="020B0609020204030204" pitchFamily="49" charset="0"/>
              </a:rPr>
              <a:t>);</a:t>
            </a:r>
          </a:p>
        </p:txBody>
      </p:sp>
      <p:sp>
        <p:nvSpPr>
          <p:cNvPr id="41" name="C: snippet highlight">
            <a:extLst>
              <a:ext uri="{FF2B5EF4-FFF2-40B4-BE49-F238E27FC236}">
                <a16:creationId xmlns:a16="http://schemas.microsoft.com/office/drawing/2014/main" id="{8B463A6B-28A3-1228-22AD-B42C9FE8A1AB}"/>
              </a:ext>
            </a:extLst>
          </p:cNvPr>
          <p:cNvSpPr txBox="1"/>
          <p:nvPr/>
        </p:nvSpPr>
        <p:spPr>
          <a:xfrm>
            <a:off x="285630" y="3696784"/>
            <a:ext cx="5305925" cy="2031325"/>
          </a:xfrm>
          <a:prstGeom prst="rect">
            <a:avLst/>
          </a:prstGeom>
          <a:solidFill>
            <a:srgbClr val="FAFAFA"/>
          </a:solidFill>
        </p:spPr>
        <p:txBody>
          <a:bodyPr wrap="square">
            <a:spAutoFit/>
          </a:bodyPr>
          <a:lstStyle/>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x = </a:t>
            </a:r>
            <a:r>
              <a:rPr lang="fr-FR" sz="1400" b="0" dirty="0">
                <a:solidFill>
                  <a:srgbClr val="098658"/>
                </a:solidFill>
                <a:effectLst/>
                <a:latin typeface="Consolas" panose="020B0609020204030204" pitchFamily="49" charset="0"/>
              </a:rPr>
              <a:t>0</a:t>
            </a:r>
            <a:r>
              <a:rPr lang="fr-FR" sz="1400" b="0" dirty="0">
                <a:solidFill>
                  <a:srgbClr val="000000"/>
                </a:solidFill>
                <a:effectLst/>
                <a:latin typeface="Consolas" panose="020B0609020204030204" pitchFamily="49" charset="0"/>
              </a:rPr>
              <a:t>;</a:t>
            </a:r>
          </a:p>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y = </a:t>
            </a:r>
            <a:r>
              <a:rPr lang="fr-FR" sz="1400" b="0" dirty="0">
                <a:solidFill>
                  <a:srgbClr val="098658"/>
                </a:solidFill>
                <a:effectLst/>
                <a:latin typeface="Consolas" panose="020B0609020204030204" pitchFamily="49" charset="0"/>
              </a:rPr>
              <a:t>1</a:t>
            </a:r>
            <a:r>
              <a:rPr lang="fr-FR" sz="1400" b="0" dirty="0">
                <a:solidFill>
                  <a:srgbClr val="000000"/>
                </a:solidFill>
                <a:effectLst/>
                <a:latin typeface="Consolas" panose="020B0609020204030204" pitchFamily="49" charset="0"/>
              </a:rPr>
              <a:t>;</a:t>
            </a:r>
          </a:p>
          <a:p>
            <a:r>
              <a:rPr lang="fr-FR" sz="1400" b="0" dirty="0">
                <a:solidFill>
                  <a:srgbClr val="0000FF"/>
                </a:solidFill>
                <a:effectLst/>
                <a:latin typeface="Consolas" panose="020B0609020204030204" pitchFamily="49" charset="0"/>
              </a:rPr>
              <a:t>uint32_t</a:t>
            </a:r>
            <a:r>
              <a:rPr lang="fr-FR" sz="1400" b="0" dirty="0">
                <a:solidFill>
                  <a:srgbClr val="000000"/>
                </a:solidFill>
                <a:effectLst/>
                <a:latin typeface="Consolas" panose="020B0609020204030204" pitchFamily="49" charset="0"/>
              </a:rPr>
              <a:t> </a:t>
            </a:r>
            <a:r>
              <a:rPr lang="fr-FR" sz="1400" b="0" dirty="0">
                <a:solidFill>
                  <a:srgbClr val="000000"/>
                </a:solidFill>
                <a:effectLst/>
                <a:highlight>
                  <a:srgbClr val="FFFF00"/>
                </a:highlight>
                <a:latin typeface="Consolas" panose="020B0609020204030204" pitchFamily="49" charset="0"/>
              </a:rPr>
              <a:t>*z</a:t>
            </a:r>
            <a:r>
              <a:rPr lang="fr-FR" sz="1400" b="0" dirty="0">
                <a:solidFill>
                  <a:srgbClr val="000000"/>
                </a:solidFill>
                <a:effectLst/>
                <a:latin typeface="Consolas" panose="020B0609020204030204" pitchFamily="49" charset="0"/>
              </a:rPr>
              <a:t> = </a:t>
            </a:r>
            <a:r>
              <a:rPr lang="fr-FR" sz="1400" b="0" dirty="0" err="1">
                <a:solidFill>
                  <a:srgbClr val="795E26"/>
                </a:solidFill>
                <a:effectLst/>
                <a:latin typeface="Consolas" panose="020B0609020204030204" pitchFamily="49" charset="0"/>
              </a:rPr>
              <a:t>choose</a:t>
            </a:r>
            <a:r>
              <a:rPr lang="fr-FR" sz="1400" b="0" dirty="0">
                <a:solidFill>
                  <a:srgbClr val="000000"/>
                </a:solidFill>
                <a:effectLst/>
                <a:latin typeface="Consolas" panose="020B0609020204030204" pitchFamily="49" charset="0"/>
              </a:rPr>
              <a:t>(</a:t>
            </a:r>
            <a:r>
              <a:rPr lang="fr-FR" sz="1400" b="0" dirty="0" err="1">
                <a:solidFill>
                  <a:srgbClr val="0000FF"/>
                </a:solidFill>
                <a:effectLst/>
                <a:latin typeface="Consolas" panose="020B0609020204030204" pitchFamily="49" charset="0"/>
              </a:rPr>
              <a:t>true</a:t>
            </a:r>
            <a:r>
              <a:rPr lang="fr-FR" sz="1400" b="0" dirty="0">
                <a:solidFill>
                  <a:srgbClr val="000000"/>
                </a:solidFill>
                <a:effectLst/>
                <a:latin typeface="Consolas" panose="020B0609020204030204" pitchFamily="49" charset="0"/>
              </a:rPr>
              <a:t>, &amp;</a:t>
            </a:r>
            <a:r>
              <a:rPr lang="fr-FR" sz="1400" b="0" dirty="0">
                <a:solidFill>
                  <a:srgbClr val="001080"/>
                </a:solidFill>
                <a:effectLst/>
                <a:latin typeface="Consolas" panose="020B0609020204030204" pitchFamily="49" charset="0"/>
              </a:rPr>
              <a:t>x</a:t>
            </a:r>
            <a:r>
              <a:rPr lang="fr-FR" sz="1400" b="0" dirty="0">
                <a:solidFill>
                  <a:srgbClr val="000000"/>
                </a:solidFill>
                <a:effectLst/>
                <a:latin typeface="Consolas" panose="020B0609020204030204" pitchFamily="49" charset="0"/>
              </a:rPr>
              <a:t>, &amp;</a:t>
            </a:r>
            <a:r>
              <a:rPr lang="fr-FR" sz="1400" b="0" dirty="0">
                <a:solidFill>
                  <a:srgbClr val="001080"/>
                </a:solidFill>
                <a:effectLst/>
                <a:latin typeface="Consolas" panose="020B0609020204030204" pitchFamily="49" charset="0"/>
              </a:rPr>
              <a:t>y</a:t>
            </a:r>
            <a:r>
              <a:rPr lang="fr-FR" sz="1400" b="0" dirty="0">
                <a:solidFill>
                  <a:srgbClr val="000000"/>
                </a:solidFill>
                <a:effectLst/>
                <a:latin typeface="Consolas" panose="020B0609020204030204" pitchFamily="49" charset="0"/>
              </a:rPr>
              <a:t>);</a:t>
            </a:r>
          </a:p>
          <a:p>
            <a:br>
              <a:rPr lang="fr-FR" sz="1400" b="0" dirty="0">
                <a:solidFill>
                  <a:srgbClr val="000000"/>
                </a:solidFill>
                <a:effectLst/>
                <a:latin typeface="Consolas" panose="020B0609020204030204" pitchFamily="49" charset="0"/>
              </a:rPr>
            </a:br>
            <a:r>
              <a:rPr lang="fr-FR" sz="1400" b="0" dirty="0">
                <a:solidFill>
                  <a:srgbClr val="000000"/>
                </a:solidFill>
                <a:effectLst/>
                <a:latin typeface="Consolas" panose="020B0609020204030204" pitchFamily="49" charset="0"/>
              </a:rPr>
              <a:t>*z = </a:t>
            </a:r>
            <a:r>
              <a:rPr lang="fr-FR" sz="1400" b="0" dirty="0">
                <a:solidFill>
                  <a:srgbClr val="098658"/>
                </a:solidFill>
                <a:effectLst/>
                <a:latin typeface="Consolas" panose="020B0609020204030204" pitchFamily="49" charset="0"/>
              </a:rPr>
              <a:t>2</a:t>
            </a:r>
            <a:r>
              <a:rPr lang="fr-FR" sz="1400" b="0" dirty="0">
                <a:solidFill>
                  <a:srgbClr val="000000"/>
                </a:solidFill>
                <a:effectLst/>
                <a:latin typeface="Consolas" panose="020B0609020204030204" pitchFamily="49" charset="0"/>
              </a:rPr>
              <a:t>; </a:t>
            </a:r>
            <a:r>
              <a:rPr lang="fr-FR" sz="1400" b="0" dirty="0">
                <a:solidFill>
                  <a:srgbClr val="008000"/>
                </a:solidFill>
                <a:effectLst/>
                <a:latin typeface="Consolas" panose="020B0609020204030204" pitchFamily="49" charset="0"/>
              </a:rPr>
              <a:t>// Updates x</a:t>
            </a:r>
            <a:endParaRPr lang="fr-FR" sz="1400" b="0" dirty="0">
              <a:solidFill>
                <a:srgbClr val="000000"/>
              </a:solidFill>
              <a:effectLst/>
              <a:latin typeface="Consolas" panose="020B0609020204030204" pitchFamily="49" charset="0"/>
            </a:endParaRPr>
          </a:p>
          <a:p>
            <a:br>
              <a:rPr lang="fr-FR" sz="1400" b="0" dirty="0">
                <a:solidFill>
                  <a:srgbClr val="000000"/>
                </a:solidFill>
                <a:effectLst/>
                <a:latin typeface="Consolas" panose="020B0609020204030204" pitchFamily="49" charset="0"/>
              </a:rPr>
            </a:br>
            <a:r>
              <a:rPr lang="fr-FR" sz="1400" b="0" dirty="0">
                <a:solidFill>
                  <a:srgbClr val="008000"/>
                </a:solidFill>
                <a:effectLst/>
                <a:latin typeface="Consolas" panose="020B0609020204030204" pitchFamily="49" charset="0"/>
              </a:rPr>
              <a:t>// Observe the changes</a:t>
            </a:r>
            <a:endParaRPr lang="fr-FR" sz="1400" b="0" dirty="0">
              <a:solidFill>
                <a:srgbClr val="000000"/>
              </a:solidFill>
              <a:effectLst/>
              <a:latin typeface="Consolas" panose="020B0609020204030204" pitchFamily="49" charset="0"/>
            </a:endParaRPr>
          </a:p>
          <a:p>
            <a:r>
              <a:rPr lang="fr-FR" sz="1400" b="0" dirty="0" err="1">
                <a:solidFill>
                  <a:srgbClr val="795E26"/>
                </a:solidFill>
                <a:effectLst/>
                <a:latin typeface="Consolas" panose="020B0609020204030204" pitchFamily="49" charset="0"/>
              </a:rPr>
              <a:t>assert</a:t>
            </a:r>
            <a:r>
              <a:rPr lang="fr-FR" sz="1400" b="0" dirty="0">
                <a:solidFill>
                  <a:srgbClr val="000000"/>
                </a:solidFill>
                <a:effectLst/>
                <a:latin typeface="Consolas" panose="020B0609020204030204" pitchFamily="49" charset="0"/>
              </a:rPr>
              <a:t>(x == </a:t>
            </a:r>
            <a:r>
              <a:rPr lang="fr-FR" sz="1400" b="0" dirty="0">
                <a:solidFill>
                  <a:srgbClr val="098658"/>
                </a:solidFill>
                <a:effectLst/>
                <a:latin typeface="Consolas" panose="020B0609020204030204" pitchFamily="49" charset="0"/>
              </a:rPr>
              <a:t>2</a:t>
            </a:r>
            <a:r>
              <a:rPr lang="fr-FR" sz="1400" b="0" dirty="0">
                <a:solidFill>
                  <a:srgbClr val="000000"/>
                </a:solidFill>
                <a:effectLst/>
                <a:latin typeface="Consolas" panose="020B0609020204030204" pitchFamily="49" charset="0"/>
              </a:rPr>
              <a:t>);</a:t>
            </a:r>
          </a:p>
          <a:p>
            <a:r>
              <a:rPr lang="fr-FR" sz="1400" b="0" dirty="0" err="1">
                <a:solidFill>
                  <a:srgbClr val="795E26"/>
                </a:solidFill>
                <a:effectLst/>
                <a:latin typeface="Consolas" panose="020B0609020204030204" pitchFamily="49" charset="0"/>
              </a:rPr>
              <a:t>assert</a:t>
            </a:r>
            <a:r>
              <a:rPr lang="fr-FR" sz="1400" b="0" dirty="0">
                <a:solidFill>
                  <a:srgbClr val="000000"/>
                </a:solidFill>
                <a:effectLst/>
                <a:latin typeface="Consolas" panose="020B0609020204030204" pitchFamily="49" charset="0"/>
              </a:rPr>
              <a:t>(y == </a:t>
            </a:r>
            <a:r>
              <a:rPr lang="fr-FR" sz="1400" b="0" dirty="0">
                <a:solidFill>
                  <a:srgbClr val="098658"/>
                </a:solidFill>
                <a:effectLst/>
                <a:latin typeface="Consolas" panose="020B0609020204030204" pitchFamily="49" charset="0"/>
              </a:rPr>
              <a:t>1</a:t>
            </a:r>
            <a:r>
              <a:rPr lang="fr-FR" sz="1400" b="0" dirty="0">
                <a:solidFill>
                  <a:srgbClr val="000000"/>
                </a:solidFill>
                <a:effectLst/>
                <a:latin typeface="Consolas" panose="020B0609020204030204" pitchFamily="49" charset="0"/>
              </a:rPr>
              <a:t>);</a:t>
            </a:r>
          </a:p>
        </p:txBody>
      </p:sp>
      <p:sp>
        <p:nvSpPr>
          <p:cNvPr id="9" name="C: choose">
            <a:extLst>
              <a:ext uri="{FF2B5EF4-FFF2-40B4-BE49-F238E27FC236}">
                <a16:creationId xmlns:a16="http://schemas.microsoft.com/office/drawing/2014/main" id="{A8CBDCD3-ECF0-3034-1248-0BCBDAD26511}"/>
              </a:ext>
            </a:extLst>
          </p:cNvPr>
          <p:cNvSpPr txBox="1"/>
          <p:nvPr/>
        </p:nvSpPr>
        <p:spPr>
          <a:xfrm>
            <a:off x="285631" y="2238910"/>
            <a:ext cx="5305924" cy="1169551"/>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uint32_t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int32_t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int32_t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b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x;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y; }</a:t>
            </a:r>
          </a:p>
          <a:p>
            <a:r>
              <a:rPr lang="en-US" sz="1400" b="0" dirty="0">
                <a:solidFill>
                  <a:srgbClr val="000000"/>
                </a:solidFill>
                <a:effectLst/>
                <a:latin typeface="Consolas" panose="020B0609020204030204" pitchFamily="49" charset="0"/>
              </a:rPr>
              <a:t>}</a:t>
            </a:r>
          </a:p>
        </p:txBody>
      </p:sp>
      <p:sp>
        <p:nvSpPr>
          <p:cNvPr id="40" name="C: choose highlight">
            <a:extLst>
              <a:ext uri="{FF2B5EF4-FFF2-40B4-BE49-F238E27FC236}">
                <a16:creationId xmlns:a16="http://schemas.microsoft.com/office/drawing/2014/main" id="{E0E364D8-9F8C-7E4A-AFA9-FC9B0004A09A}"/>
              </a:ext>
            </a:extLst>
          </p:cNvPr>
          <p:cNvSpPr txBox="1"/>
          <p:nvPr/>
        </p:nvSpPr>
        <p:spPr>
          <a:xfrm>
            <a:off x="285631" y="2238910"/>
            <a:ext cx="5305924" cy="1169551"/>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uint32_t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a:t>
            </a:r>
            <a:r>
              <a:rPr lang="en-US" sz="1400" b="0" dirty="0">
                <a:solidFill>
                  <a:srgbClr val="0000FF"/>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int32_t</a:t>
            </a:r>
            <a:r>
              <a:rPr lang="en-US" sz="1400" b="0" dirty="0">
                <a:solidFill>
                  <a:srgbClr val="000000"/>
                </a:solidFill>
                <a:effectLst/>
                <a:latin typeface="Consolas" panose="020B0609020204030204" pitchFamily="49" charset="0"/>
              </a:rPr>
              <a:t> </a:t>
            </a:r>
            <a:r>
              <a:rPr lang="en-US" sz="1400" b="0" dirty="0">
                <a:solidFill>
                  <a:srgbClr val="000000"/>
                </a:solidFill>
                <a:effectLst/>
                <a:highlight>
                  <a:srgbClr val="FFFF00"/>
                </a:highlight>
                <a:latin typeface="Consolas" panose="020B0609020204030204" pitchFamily="49" charset="0"/>
              </a:rPr>
              <a:t>*</a:t>
            </a:r>
            <a:r>
              <a:rPr lang="en-US" sz="1400" b="0" dirty="0">
                <a:solidFill>
                  <a:srgbClr val="001080"/>
                </a:solidFill>
                <a:effectLst/>
                <a:highlight>
                  <a:srgbClr val="FFFF00"/>
                </a:highligh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int32_t</a:t>
            </a:r>
            <a:r>
              <a:rPr lang="en-US" sz="1400" b="0" dirty="0">
                <a:solidFill>
                  <a:srgbClr val="000000"/>
                </a:solidFill>
                <a:effectLst/>
                <a:latin typeface="Consolas" panose="020B0609020204030204" pitchFamily="49" charset="0"/>
              </a:rPr>
              <a:t> </a:t>
            </a:r>
            <a:r>
              <a:rPr lang="en-US" sz="1400" b="0" dirty="0">
                <a:solidFill>
                  <a:srgbClr val="000000"/>
                </a:solidFill>
                <a:effectLst/>
                <a:highlight>
                  <a:srgbClr val="FFFF00"/>
                </a:highlight>
                <a:latin typeface="Consolas" panose="020B0609020204030204" pitchFamily="49" charset="0"/>
              </a:rPr>
              <a:t>*</a:t>
            </a:r>
            <a:r>
              <a:rPr lang="en-US" sz="1400" b="0" dirty="0">
                <a:solidFill>
                  <a:srgbClr val="001080"/>
                </a:solidFill>
                <a:effectLst/>
                <a:highlight>
                  <a:srgbClr val="FFFF00"/>
                </a:highlight>
                <a:latin typeface="Consolas" panose="020B0609020204030204" pitchFamily="49" charset="0"/>
              </a:rPr>
              <a:t>y</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b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x;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a:t>
            </a:r>
            <a:r>
              <a:rPr lang="en-US" sz="1400" b="0" dirty="0">
                <a:solidFill>
                  <a:srgbClr val="000000"/>
                </a:solidFill>
                <a:effectLst/>
                <a:latin typeface="Consolas" panose="020B0609020204030204" pitchFamily="49" charset="0"/>
              </a:rPr>
              <a:t> y; }</a:t>
            </a:r>
          </a:p>
          <a:p>
            <a:r>
              <a:rPr lang="en-US" sz="1400" b="0" dirty="0">
                <a:solidFill>
                  <a:srgbClr val="000000"/>
                </a:solidFill>
                <a:effectLst/>
                <a:latin typeface="Consolas" panose="020B0609020204030204" pitchFamily="49" charset="0"/>
              </a:rPr>
              <a:t>}</a:t>
            </a:r>
          </a:p>
        </p:txBody>
      </p:sp>
      <p:sp>
        <p:nvSpPr>
          <p:cNvPr id="10" name="In C">
            <a:extLst>
              <a:ext uri="{FF2B5EF4-FFF2-40B4-BE49-F238E27FC236}">
                <a16:creationId xmlns:a16="http://schemas.microsoft.com/office/drawing/2014/main" id="{A7AF14FD-9096-1261-D383-D8AECD972A1C}"/>
              </a:ext>
            </a:extLst>
          </p:cNvPr>
          <p:cNvSpPr txBox="1"/>
          <p:nvPr/>
        </p:nvSpPr>
        <p:spPr>
          <a:xfrm>
            <a:off x="285630" y="1851741"/>
            <a:ext cx="4730256" cy="369332"/>
          </a:xfrm>
          <a:prstGeom prst="rect">
            <a:avLst/>
          </a:prstGeom>
          <a:noFill/>
        </p:spPr>
        <p:txBody>
          <a:bodyPr wrap="square" rtlCol="0">
            <a:spAutoFit/>
          </a:bodyPr>
          <a:lstStyle/>
          <a:p>
            <a:r>
              <a:rPr lang="en-US" b="1" dirty="0"/>
              <a:t>In C:</a:t>
            </a:r>
          </a:p>
        </p:txBody>
      </p:sp>
      <p:sp>
        <p:nvSpPr>
          <p:cNvPr id="11" name="In Rust">
            <a:extLst>
              <a:ext uri="{FF2B5EF4-FFF2-40B4-BE49-F238E27FC236}">
                <a16:creationId xmlns:a16="http://schemas.microsoft.com/office/drawing/2014/main" id="{D86E4D4B-240E-0B70-3F19-C3FE73C9EE6F}"/>
              </a:ext>
            </a:extLst>
          </p:cNvPr>
          <p:cNvSpPr txBox="1"/>
          <p:nvPr/>
        </p:nvSpPr>
        <p:spPr>
          <a:xfrm>
            <a:off x="6042733" y="1851741"/>
            <a:ext cx="1601651" cy="369332"/>
          </a:xfrm>
          <a:prstGeom prst="rect">
            <a:avLst/>
          </a:prstGeom>
          <a:noFill/>
        </p:spPr>
        <p:txBody>
          <a:bodyPr wrap="square" rtlCol="0">
            <a:spAutoFit/>
          </a:bodyPr>
          <a:lstStyle/>
          <a:p>
            <a:r>
              <a:rPr lang="en-US" b="1" dirty="0"/>
              <a:t>In Rust:</a:t>
            </a:r>
          </a:p>
        </p:txBody>
      </p:sp>
      <p:sp>
        <p:nvSpPr>
          <p:cNvPr id="21" name="Aliasing 1">
            <a:extLst>
              <a:ext uri="{FF2B5EF4-FFF2-40B4-BE49-F238E27FC236}">
                <a16:creationId xmlns:a16="http://schemas.microsoft.com/office/drawing/2014/main" id="{4F19F218-C3F4-373F-6C48-7092F528C242}"/>
              </a:ext>
            </a:extLst>
          </p:cNvPr>
          <p:cNvSpPr txBox="1"/>
          <p:nvPr/>
        </p:nvSpPr>
        <p:spPr>
          <a:xfrm>
            <a:off x="2632877" y="1895211"/>
            <a:ext cx="2927910" cy="369332"/>
          </a:xfrm>
          <a:prstGeom prst="rect">
            <a:avLst/>
          </a:prstGeom>
          <a:noFill/>
        </p:spPr>
        <p:txBody>
          <a:bodyPr wrap="square" rtlCol="0">
            <a:spAutoFit/>
          </a:bodyPr>
          <a:lstStyle/>
          <a:p>
            <a:r>
              <a:rPr lang="en-US" b="1" dirty="0">
                <a:solidFill>
                  <a:srgbClr val="FF0000"/>
                </a:solidFill>
                <a:latin typeface="+mj-lt"/>
              </a:rPr>
              <a:t>Null? Dangling? Aliased?</a:t>
            </a:r>
            <a:endParaRPr lang="en-US" dirty="0">
              <a:solidFill>
                <a:srgbClr val="FF0000"/>
              </a:solidFill>
              <a:latin typeface="+mj-lt"/>
            </a:endParaRPr>
          </a:p>
        </p:txBody>
      </p:sp>
      <p:sp>
        <p:nvSpPr>
          <p:cNvPr id="22" name="Aliasing 2">
            <a:extLst>
              <a:ext uri="{FF2B5EF4-FFF2-40B4-BE49-F238E27FC236}">
                <a16:creationId xmlns:a16="http://schemas.microsoft.com/office/drawing/2014/main" id="{B46C05E3-DA37-FFB8-C038-EE5CD73FEFD7}"/>
              </a:ext>
            </a:extLst>
          </p:cNvPr>
          <p:cNvSpPr txBox="1"/>
          <p:nvPr/>
        </p:nvSpPr>
        <p:spPr>
          <a:xfrm>
            <a:off x="3801258" y="3836536"/>
            <a:ext cx="1414029" cy="923330"/>
          </a:xfrm>
          <a:prstGeom prst="rect">
            <a:avLst/>
          </a:prstGeom>
          <a:noFill/>
        </p:spPr>
        <p:txBody>
          <a:bodyPr wrap="square" rtlCol="0">
            <a:spAutoFit/>
          </a:bodyPr>
          <a:lstStyle/>
          <a:p>
            <a:r>
              <a:rPr lang="en-US" b="1" dirty="0">
                <a:solidFill>
                  <a:srgbClr val="FF0000"/>
                </a:solidFill>
                <a:latin typeface="+mj-lt"/>
              </a:rPr>
              <a:t>Null? Dangling? Aliasing?</a:t>
            </a:r>
            <a:endParaRPr lang="en-US" dirty="0">
              <a:solidFill>
                <a:srgbClr val="FF0000"/>
              </a:solidFill>
              <a:latin typeface="+mj-lt"/>
            </a:endParaRPr>
          </a:p>
        </p:txBody>
      </p:sp>
      <p:sp>
        <p:nvSpPr>
          <p:cNvPr id="51" name="Exclusive">
            <a:extLst>
              <a:ext uri="{FF2B5EF4-FFF2-40B4-BE49-F238E27FC236}">
                <a16:creationId xmlns:a16="http://schemas.microsoft.com/office/drawing/2014/main" id="{461ACF0F-488C-3C02-7627-5DEE5A28D3F5}"/>
              </a:ext>
            </a:extLst>
          </p:cNvPr>
          <p:cNvSpPr txBox="1"/>
          <p:nvPr/>
        </p:nvSpPr>
        <p:spPr>
          <a:xfrm>
            <a:off x="8382311" y="1648990"/>
            <a:ext cx="3809689" cy="615553"/>
          </a:xfrm>
          <a:prstGeom prst="rect">
            <a:avLst/>
          </a:prstGeom>
          <a:noFill/>
        </p:spPr>
        <p:txBody>
          <a:bodyPr wrap="square" rtlCol="0">
            <a:spAutoFit/>
          </a:bodyPr>
          <a:lstStyle/>
          <a:p>
            <a:pPr algn="ctr"/>
            <a:r>
              <a:rPr lang="en-US" b="1" dirty="0">
                <a:solidFill>
                  <a:srgbClr val="FF0000"/>
                </a:solidFill>
                <a:latin typeface="+mj-lt"/>
              </a:rPr>
              <a:t>Exclusive access</a:t>
            </a:r>
            <a:endParaRPr lang="en-US" sz="1600" b="1" dirty="0">
              <a:solidFill>
                <a:srgbClr val="FF0000"/>
              </a:solidFill>
              <a:latin typeface="+mj-lt"/>
            </a:endParaRPr>
          </a:p>
          <a:p>
            <a:pPr algn="ctr"/>
            <a:r>
              <a:rPr lang="en-US" sz="1600" b="1" dirty="0">
                <a:solidFill>
                  <a:srgbClr val="FF0000"/>
                </a:solidFill>
                <a:latin typeface="+mj-lt"/>
              </a:rPr>
              <a:t>(non-null, non-dangling, disjoint)</a:t>
            </a:r>
            <a:endParaRPr lang="en-US" sz="1600" dirty="0">
              <a:solidFill>
                <a:srgbClr val="FF0000"/>
              </a:solidFill>
              <a:latin typeface="+mj-lt"/>
            </a:endParaRPr>
          </a:p>
        </p:txBody>
      </p:sp>
      <p:sp>
        <p:nvSpPr>
          <p:cNvPr id="17" name="Lifetime">
            <a:extLst>
              <a:ext uri="{FF2B5EF4-FFF2-40B4-BE49-F238E27FC236}">
                <a16:creationId xmlns:a16="http://schemas.microsoft.com/office/drawing/2014/main" id="{DC93C22C-6BAD-0A6E-C493-C0D9156317D2}"/>
              </a:ext>
            </a:extLst>
          </p:cNvPr>
          <p:cNvSpPr txBox="1"/>
          <p:nvPr/>
        </p:nvSpPr>
        <p:spPr>
          <a:xfrm>
            <a:off x="7163364" y="1899970"/>
            <a:ext cx="1855433" cy="369332"/>
          </a:xfrm>
          <a:prstGeom prst="rect">
            <a:avLst/>
          </a:prstGeom>
          <a:noFill/>
        </p:spPr>
        <p:txBody>
          <a:bodyPr wrap="square" rtlCol="0">
            <a:spAutoFit/>
          </a:bodyPr>
          <a:lstStyle/>
          <a:p>
            <a:r>
              <a:rPr lang="en-US" b="1" dirty="0">
                <a:solidFill>
                  <a:srgbClr val="FF0000"/>
                </a:solidFill>
              </a:rPr>
              <a:t>Lifetime ‘a</a:t>
            </a:r>
          </a:p>
        </p:txBody>
      </p:sp>
      <p:grpSp>
        <p:nvGrpSpPr>
          <p:cNvPr id="60" name="'a">
            <a:extLst>
              <a:ext uri="{FF2B5EF4-FFF2-40B4-BE49-F238E27FC236}">
                <a16:creationId xmlns:a16="http://schemas.microsoft.com/office/drawing/2014/main" id="{7A247732-2E44-5136-B58F-7BF64E1DAAC7}"/>
              </a:ext>
            </a:extLst>
          </p:cNvPr>
          <p:cNvGrpSpPr/>
          <p:nvPr/>
        </p:nvGrpSpPr>
        <p:grpSpPr>
          <a:xfrm>
            <a:off x="6234798" y="4284610"/>
            <a:ext cx="5957201" cy="980333"/>
            <a:chOff x="6234798" y="4284610"/>
            <a:chExt cx="5957201" cy="980333"/>
          </a:xfrm>
        </p:grpSpPr>
        <p:sp>
          <p:nvSpPr>
            <p:cNvPr id="14" name="TextBox 13">
              <a:extLst>
                <a:ext uri="{FF2B5EF4-FFF2-40B4-BE49-F238E27FC236}">
                  <a16:creationId xmlns:a16="http://schemas.microsoft.com/office/drawing/2014/main" id="{E17EA9E8-08A3-7B2E-54E2-469C4D4F6C06}"/>
                </a:ext>
              </a:extLst>
            </p:cNvPr>
            <p:cNvSpPr txBox="1"/>
            <p:nvPr/>
          </p:nvSpPr>
          <p:spPr>
            <a:xfrm>
              <a:off x="10149946" y="4573018"/>
              <a:ext cx="2042053" cy="369332"/>
            </a:xfrm>
            <a:prstGeom prst="rect">
              <a:avLst/>
            </a:prstGeom>
            <a:noFill/>
          </p:spPr>
          <p:txBody>
            <a:bodyPr wrap="square" rtlCol="0">
              <a:spAutoFit/>
            </a:bodyPr>
            <a:lstStyle/>
            <a:p>
              <a:r>
                <a:rPr lang="en-US" b="1" dirty="0">
                  <a:solidFill>
                    <a:srgbClr val="FF0000"/>
                  </a:solidFill>
                </a:rPr>
                <a:t>‘a</a:t>
              </a:r>
            </a:p>
          </p:txBody>
        </p:sp>
        <p:cxnSp>
          <p:nvCxnSpPr>
            <p:cNvPr id="45" name="Elbow Connector 44">
              <a:extLst>
                <a:ext uri="{FF2B5EF4-FFF2-40B4-BE49-F238E27FC236}">
                  <a16:creationId xmlns:a16="http://schemas.microsoft.com/office/drawing/2014/main" id="{ABD71F69-83B5-17F3-4CFD-8BE73D477627}"/>
                </a:ext>
              </a:extLst>
            </p:cNvPr>
            <p:cNvCxnSpPr>
              <a:cxnSpLocks/>
            </p:cNvCxnSpPr>
            <p:nvPr/>
          </p:nvCxnSpPr>
          <p:spPr>
            <a:xfrm rot="10800000" flipV="1">
              <a:off x="6234798" y="4284610"/>
              <a:ext cx="3575408" cy="980333"/>
            </a:xfrm>
            <a:prstGeom prst="bentConnector3">
              <a:avLst>
                <a:gd name="adj1" fmla="val -914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5559A10C-0781-7F28-3CE1-39D9B30727CC}"/>
              </a:ext>
            </a:extLst>
          </p:cNvPr>
          <p:cNvSpPr txBox="1"/>
          <p:nvPr/>
        </p:nvSpPr>
        <p:spPr>
          <a:xfrm>
            <a:off x="5414171" y="5934458"/>
            <a:ext cx="5979383" cy="461665"/>
          </a:xfrm>
          <a:prstGeom prst="rect">
            <a:avLst/>
          </a:prstGeom>
          <a:noFill/>
        </p:spPr>
        <p:txBody>
          <a:bodyPr wrap="square" rtlCol="0">
            <a:spAutoFit/>
          </a:bodyPr>
          <a:lstStyle/>
          <a:p>
            <a:r>
              <a:rPr lang="en-GB" sz="2400" b="1" dirty="0"/>
              <a:t>a</a:t>
            </a:r>
            <a:r>
              <a:rPr lang="en-FR" sz="2400" b="1" dirty="0"/>
              <a:t>nd enforces a strict control of aliasing!</a:t>
            </a:r>
          </a:p>
        </p:txBody>
      </p:sp>
      <p:sp>
        <p:nvSpPr>
          <p:cNvPr id="5" name="Slide Number Placeholder 4">
            <a:extLst>
              <a:ext uri="{FF2B5EF4-FFF2-40B4-BE49-F238E27FC236}">
                <a16:creationId xmlns:a16="http://schemas.microsoft.com/office/drawing/2014/main" id="{998485A0-EDBE-2DD8-E290-9B984B698146}"/>
              </a:ext>
            </a:extLst>
          </p:cNvPr>
          <p:cNvSpPr>
            <a:spLocks noGrp="1"/>
          </p:cNvSpPr>
          <p:nvPr>
            <p:ph type="sldNum" sz="quarter" idx="12"/>
          </p:nvPr>
        </p:nvSpPr>
        <p:spPr/>
        <p:txBody>
          <a:bodyPr/>
          <a:lstStyle/>
          <a:p>
            <a:fld id="{515FE655-FEAC-4907-96EE-E5DDF44A632D}" type="slidenum">
              <a:rPr lang="en-US" smtClean="0"/>
              <a:t>10</a:t>
            </a:fld>
            <a:endParaRPr lang="en-US"/>
          </a:p>
        </p:txBody>
      </p:sp>
      <p:sp>
        <p:nvSpPr>
          <p:cNvPr id="12" name="TextBox 11">
            <a:extLst>
              <a:ext uri="{FF2B5EF4-FFF2-40B4-BE49-F238E27FC236}">
                <a16:creationId xmlns:a16="http://schemas.microsoft.com/office/drawing/2014/main" id="{C1D1D3F5-0135-4FC0-167A-97337230035E}"/>
              </a:ext>
            </a:extLst>
          </p:cNvPr>
          <p:cNvSpPr txBox="1"/>
          <p:nvPr/>
        </p:nvSpPr>
        <p:spPr>
          <a:xfrm>
            <a:off x="3379023" y="4804779"/>
            <a:ext cx="2108978" cy="923330"/>
          </a:xfrm>
          <a:prstGeom prst="rect">
            <a:avLst/>
          </a:prstGeom>
          <a:noFill/>
        </p:spPr>
        <p:txBody>
          <a:bodyPr wrap="square" rtlCol="0">
            <a:spAutoFit/>
          </a:bodyPr>
          <a:lstStyle/>
          <a:p>
            <a:r>
              <a:rPr lang="en-FR" b="1" dirty="0"/>
              <a:t>Dynamic frames</a:t>
            </a:r>
          </a:p>
          <a:p>
            <a:r>
              <a:rPr lang="en-FR" b="1" dirty="0"/>
              <a:t>Separation logic</a:t>
            </a:r>
          </a:p>
          <a:p>
            <a:r>
              <a:rPr lang="en-FR" b="1" dirty="0"/>
              <a:t>…</a:t>
            </a:r>
          </a:p>
        </p:txBody>
      </p:sp>
      <p:sp>
        <p:nvSpPr>
          <p:cNvPr id="13" name="Low* preconditions">
            <a:extLst>
              <a:ext uri="{FF2B5EF4-FFF2-40B4-BE49-F238E27FC236}">
                <a16:creationId xmlns:a16="http://schemas.microsoft.com/office/drawing/2014/main" id="{F862E9CC-7AF9-10B4-9888-5E7E7A081268}"/>
              </a:ext>
            </a:extLst>
          </p:cNvPr>
          <p:cNvSpPr txBox="1"/>
          <p:nvPr/>
        </p:nvSpPr>
        <p:spPr>
          <a:xfrm>
            <a:off x="2846040" y="2686089"/>
            <a:ext cx="2966665" cy="923330"/>
          </a:xfrm>
          <a:prstGeom prst="rect">
            <a:avLst/>
          </a:prstGeom>
          <a:solidFill>
            <a:schemeClr val="bg1"/>
          </a:solidFill>
          <a:ln>
            <a:solidFill>
              <a:schemeClr val="tx1"/>
            </a:solidFill>
          </a:ln>
        </p:spPr>
        <p:txBody>
          <a:bodyPr wrap="square" rtlCol="0">
            <a:spAutoFit/>
          </a:bodyPr>
          <a:lstStyle/>
          <a:p>
            <a:r>
              <a:rPr lang="en-GB" b="1" dirty="0">
                <a:cs typeface="Consolas" panose="020B0609020204030204" pitchFamily="49" charset="0"/>
              </a:rPr>
              <a:t>In Low*:</a:t>
            </a:r>
          </a:p>
          <a:p>
            <a:r>
              <a:rPr lang="en-GB" dirty="0">
                <a:latin typeface="Consolas" panose="020B0609020204030204" pitchFamily="49" charset="0"/>
                <a:cs typeface="Consolas" panose="020B0609020204030204" pitchFamily="49" charset="0"/>
              </a:rPr>
              <a:t>l</a:t>
            </a:r>
            <a:r>
              <a:rPr lang="en-FR" dirty="0">
                <a:latin typeface="Consolas" panose="020B0609020204030204" pitchFamily="49" charset="0"/>
                <a:cs typeface="Consolas" panose="020B0609020204030204" pitchFamily="49" charset="0"/>
              </a:rPr>
              <a:t>ive h x </a:t>
            </a:r>
            <a:r>
              <a:rPr lang="en-FR" b="0" i="0" u="none" strike="noStrike" dirty="0">
                <a:solidFill>
                  <a:srgbClr val="040C28"/>
                </a:solidFill>
                <a:effectLst/>
                <a:latin typeface="Google Sans"/>
              </a:rPr>
              <a:t>∧</a:t>
            </a:r>
            <a:r>
              <a:rPr lang="en-FR" b="0" i="0" u="none" strike="noStrike" dirty="0">
                <a:solidFill>
                  <a:srgbClr val="040C28"/>
                </a:solidFill>
                <a:effectLst/>
                <a:latin typeface="Consolas" panose="020B0609020204030204" pitchFamily="49" charset="0"/>
                <a:cs typeface="Consolas" panose="020B0609020204030204" pitchFamily="49" charset="0"/>
              </a:rPr>
              <a:t> </a:t>
            </a:r>
            <a:r>
              <a:rPr lang="en-GB" dirty="0">
                <a:latin typeface="Consolas" panose="020B0609020204030204" pitchFamily="49" charset="0"/>
                <a:cs typeface="Consolas" panose="020B0609020204030204" pitchFamily="49" charset="0"/>
              </a:rPr>
              <a:t>l</a:t>
            </a:r>
            <a:r>
              <a:rPr lang="en-FR" dirty="0">
                <a:latin typeface="Consolas" panose="020B0609020204030204" pitchFamily="49" charset="0"/>
                <a:cs typeface="Consolas" panose="020B0609020204030204" pitchFamily="49" charset="0"/>
              </a:rPr>
              <a:t>ive h y </a:t>
            </a:r>
            <a:r>
              <a:rPr lang="en-FR" b="0" i="0" u="none" strike="noStrike" dirty="0">
                <a:solidFill>
                  <a:srgbClr val="040C28"/>
                </a:solidFill>
                <a:effectLst/>
                <a:latin typeface="Google Sans"/>
              </a:rPr>
              <a:t>∧</a:t>
            </a:r>
            <a:endParaRPr lang="en-FR" dirty="0">
              <a:latin typeface="Consolas" panose="020B0609020204030204" pitchFamily="49" charset="0"/>
              <a:cs typeface="Consolas" panose="020B0609020204030204" pitchFamily="49" charset="0"/>
            </a:endParaRPr>
          </a:p>
          <a:p>
            <a:r>
              <a:rPr lang="en-GB" dirty="0">
                <a:latin typeface="Consolas" panose="020B0609020204030204" pitchFamily="49" charset="0"/>
                <a:cs typeface="Consolas" panose="020B0609020204030204" pitchFamily="49" charset="0"/>
              </a:rPr>
              <a:t>d</a:t>
            </a:r>
            <a:r>
              <a:rPr lang="en-FR" dirty="0">
                <a:latin typeface="Consolas" panose="020B0609020204030204" pitchFamily="49" charset="0"/>
                <a:cs typeface="Consolas" panose="020B0609020204030204" pitchFamily="49" charset="0"/>
              </a:rPr>
              <a:t>isjoint x y</a:t>
            </a:r>
          </a:p>
        </p:txBody>
      </p:sp>
      <p:cxnSp>
        <p:nvCxnSpPr>
          <p:cNvPr id="18" name="Cross live">
            <a:extLst>
              <a:ext uri="{FF2B5EF4-FFF2-40B4-BE49-F238E27FC236}">
                <a16:creationId xmlns:a16="http://schemas.microsoft.com/office/drawing/2014/main" id="{062224B6-9A4C-B103-96A5-47CE2A4FAC5C}"/>
              </a:ext>
            </a:extLst>
          </p:cNvPr>
          <p:cNvCxnSpPr>
            <a:cxnSpLocks/>
          </p:cNvCxnSpPr>
          <p:nvPr/>
        </p:nvCxnSpPr>
        <p:spPr>
          <a:xfrm>
            <a:off x="2895600" y="3147754"/>
            <a:ext cx="269595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ross disjoint">
            <a:extLst>
              <a:ext uri="{FF2B5EF4-FFF2-40B4-BE49-F238E27FC236}">
                <a16:creationId xmlns:a16="http://schemas.microsoft.com/office/drawing/2014/main" id="{6F36D2C6-7A89-AA79-F893-291B9CFCC439}"/>
              </a:ext>
            </a:extLst>
          </p:cNvPr>
          <p:cNvCxnSpPr>
            <a:cxnSpLocks/>
          </p:cNvCxnSpPr>
          <p:nvPr/>
        </p:nvCxnSpPr>
        <p:spPr>
          <a:xfrm>
            <a:off x="2891367" y="3436032"/>
            <a:ext cx="16169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856EB6-F497-1C08-C7F0-9AA5364E983F}"/>
              </a:ext>
            </a:extLst>
          </p:cNvPr>
          <p:cNvSpPr txBox="1"/>
          <p:nvPr/>
        </p:nvSpPr>
        <p:spPr>
          <a:xfrm>
            <a:off x="928687" y="5934458"/>
            <a:ext cx="4482481" cy="461665"/>
          </a:xfrm>
          <a:prstGeom prst="rect">
            <a:avLst/>
          </a:prstGeom>
          <a:noFill/>
        </p:spPr>
        <p:txBody>
          <a:bodyPr wrap="square" rtlCol="0">
            <a:spAutoFit/>
          </a:bodyPr>
          <a:lstStyle/>
          <a:p>
            <a:pPr algn="r"/>
            <a:r>
              <a:rPr lang="en-FR" sz="2400" b="1" dirty="0"/>
              <a:t>Rust gives memory safety…</a:t>
            </a:r>
          </a:p>
        </p:txBody>
      </p:sp>
      <p:sp>
        <p:nvSpPr>
          <p:cNvPr id="25" name="Aliasing 2">
            <a:extLst>
              <a:ext uri="{FF2B5EF4-FFF2-40B4-BE49-F238E27FC236}">
                <a16:creationId xmlns:a16="http://schemas.microsoft.com/office/drawing/2014/main" id="{31F22138-DB05-5153-39DF-66EB1E0150A2}"/>
              </a:ext>
            </a:extLst>
          </p:cNvPr>
          <p:cNvSpPr txBox="1"/>
          <p:nvPr/>
        </p:nvSpPr>
        <p:spPr>
          <a:xfrm>
            <a:off x="2387229" y="4502728"/>
            <a:ext cx="1414029" cy="369332"/>
          </a:xfrm>
          <a:prstGeom prst="rect">
            <a:avLst/>
          </a:prstGeom>
          <a:noFill/>
        </p:spPr>
        <p:txBody>
          <a:bodyPr wrap="square" rtlCol="0">
            <a:spAutoFit/>
          </a:bodyPr>
          <a:lstStyle/>
          <a:p>
            <a:r>
              <a:rPr lang="en-US" b="1" dirty="0">
                <a:solidFill>
                  <a:srgbClr val="FF0000"/>
                </a:solidFill>
                <a:latin typeface="+mj-lt"/>
              </a:rPr>
              <a:t>z live?</a:t>
            </a:r>
            <a:endParaRPr lang="en-US" dirty="0">
              <a:solidFill>
                <a:srgbClr val="FF0000"/>
              </a:solidFill>
              <a:latin typeface="+mj-lt"/>
            </a:endParaRPr>
          </a:p>
        </p:txBody>
      </p:sp>
      <p:grpSp>
        <p:nvGrpSpPr>
          <p:cNvPr id="29" name="Group 28">
            <a:extLst>
              <a:ext uri="{FF2B5EF4-FFF2-40B4-BE49-F238E27FC236}">
                <a16:creationId xmlns:a16="http://schemas.microsoft.com/office/drawing/2014/main" id="{1A3D5214-90E7-12D3-C8B3-DDC359D21C49}"/>
              </a:ext>
            </a:extLst>
          </p:cNvPr>
          <p:cNvGrpSpPr/>
          <p:nvPr/>
        </p:nvGrpSpPr>
        <p:grpSpPr>
          <a:xfrm>
            <a:off x="1828800" y="5149059"/>
            <a:ext cx="1576868" cy="646331"/>
            <a:chOff x="1841326" y="5136533"/>
            <a:chExt cx="1576868" cy="646331"/>
          </a:xfrm>
        </p:grpSpPr>
        <p:sp>
          <p:nvSpPr>
            <p:cNvPr id="27" name="Right Brace 26">
              <a:extLst>
                <a:ext uri="{FF2B5EF4-FFF2-40B4-BE49-F238E27FC236}">
                  <a16:creationId xmlns:a16="http://schemas.microsoft.com/office/drawing/2014/main" id="{8D638285-0D9D-24CA-C52F-E662F8325149}"/>
                </a:ext>
              </a:extLst>
            </p:cNvPr>
            <p:cNvSpPr/>
            <p:nvPr/>
          </p:nvSpPr>
          <p:spPr>
            <a:xfrm>
              <a:off x="1841326" y="5227366"/>
              <a:ext cx="162839" cy="463165"/>
            </a:xfrm>
            <a:prstGeom prst="rightBrace">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sp>
          <p:nvSpPr>
            <p:cNvPr id="28" name="Aliasing 2">
              <a:extLst>
                <a:ext uri="{FF2B5EF4-FFF2-40B4-BE49-F238E27FC236}">
                  <a16:creationId xmlns:a16="http://schemas.microsoft.com/office/drawing/2014/main" id="{566B764D-E043-9911-790D-B0F877A90911}"/>
                </a:ext>
              </a:extLst>
            </p:cNvPr>
            <p:cNvSpPr txBox="1"/>
            <p:nvPr/>
          </p:nvSpPr>
          <p:spPr>
            <a:xfrm>
              <a:off x="2004165" y="5136533"/>
              <a:ext cx="1414029" cy="646331"/>
            </a:xfrm>
            <a:prstGeom prst="rect">
              <a:avLst/>
            </a:prstGeom>
            <a:noFill/>
          </p:spPr>
          <p:txBody>
            <a:bodyPr wrap="square" rtlCol="0">
              <a:spAutoFit/>
            </a:bodyPr>
            <a:lstStyle/>
            <a:p>
              <a:r>
                <a:rPr lang="en-US" b="1" dirty="0">
                  <a:solidFill>
                    <a:srgbClr val="FF0000"/>
                  </a:solidFill>
                  <a:latin typeface="+mj-lt"/>
                </a:rPr>
                <a:t>x changed</a:t>
              </a:r>
            </a:p>
            <a:p>
              <a:r>
                <a:rPr lang="en-US" b="1" dirty="0">
                  <a:solidFill>
                    <a:srgbClr val="FF0000"/>
                  </a:solidFill>
                  <a:latin typeface="+mj-lt"/>
                </a:rPr>
                <a:t>y didn’t</a:t>
              </a:r>
              <a:endParaRPr lang="en-US" dirty="0">
                <a:solidFill>
                  <a:srgbClr val="FF0000"/>
                </a:solidFill>
                <a:latin typeface="+mj-lt"/>
              </a:endParaRPr>
            </a:p>
          </p:txBody>
        </p:sp>
      </p:grpSp>
      <p:sp>
        <p:nvSpPr>
          <p:cNvPr id="31" name="Aliasing 2">
            <a:extLst>
              <a:ext uri="{FF2B5EF4-FFF2-40B4-BE49-F238E27FC236}">
                <a16:creationId xmlns:a16="http://schemas.microsoft.com/office/drawing/2014/main" id="{E49758CC-8081-964E-33BD-25E4BC944101}"/>
              </a:ext>
            </a:extLst>
          </p:cNvPr>
          <p:cNvSpPr txBox="1"/>
          <p:nvPr/>
        </p:nvSpPr>
        <p:spPr>
          <a:xfrm>
            <a:off x="8174068" y="4490202"/>
            <a:ext cx="1414029" cy="369332"/>
          </a:xfrm>
          <a:prstGeom prst="rect">
            <a:avLst/>
          </a:prstGeom>
          <a:noFill/>
        </p:spPr>
        <p:txBody>
          <a:bodyPr wrap="square" rtlCol="0">
            <a:spAutoFit/>
          </a:bodyPr>
          <a:lstStyle/>
          <a:p>
            <a:r>
              <a:rPr lang="en-US" b="1" dirty="0">
                <a:solidFill>
                  <a:srgbClr val="FF0000"/>
                </a:solidFill>
                <a:latin typeface="+mj-lt"/>
              </a:rPr>
              <a:t>z live!</a:t>
            </a:r>
            <a:endParaRPr lang="en-US" dirty="0">
              <a:solidFill>
                <a:srgbClr val="FF0000"/>
              </a:solidFill>
              <a:latin typeface="+mj-lt"/>
            </a:endParaRPr>
          </a:p>
        </p:txBody>
      </p:sp>
      <p:sp>
        <p:nvSpPr>
          <p:cNvPr id="32" name="TextBox 31">
            <a:extLst>
              <a:ext uri="{FF2B5EF4-FFF2-40B4-BE49-F238E27FC236}">
                <a16:creationId xmlns:a16="http://schemas.microsoft.com/office/drawing/2014/main" id="{B2DF32C5-614E-6F20-08AB-79AA9FE3B92D}"/>
              </a:ext>
            </a:extLst>
          </p:cNvPr>
          <p:cNvSpPr txBox="1"/>
          <p:nvPr/>
        </p:nvSpPr>
        <p:spPr>
          <a:xfrm>
            <a:off x="7694488" y="5228920"/>
            <a:ext cx="4358223" cy="369332"/>
          </a:xfrm>
          <a:prstGeom prst="rect">
            <a:avLst/>
          </a:prstGeom>
          <a:noFill/>
        </p:spPr>
        <p:txBody>
          <a:bodyPr wrap="square" rtlCol="0">
            <a:spAutoFit/>
          </a:bodyPr>
          <a:lstStyle/>
          <a:p>
            <a:pPr algn="ctr"/>
            <a:r>
              <a:rPr lang="en-US" b="1" dirty="0">
                <a:solidFill>
                  <a:srgbClr val="FF0000"/>
                </a:solidFill>
              </a:rPr>
              <a:t>Statically inferred by borrow-checker</a:t>
            </a:r>
          </a:p>
        </p:txBody>
      </p:sp>
    </p:spTree>
    <p:extLst>
      <p:ext uri="{BB962C8B-B14F-4D97-AF65-F5344CB8AC3E}">
        <p14:creationId xmlns:p14="http://schemas.microsoft.com/office/powerpoint/2010/main" val="39657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animBg="1"/>
      <p:bldP spid="7" grpId="0" animBg="1"/>
      <p:bldP spid="41" grpId="0" animBg="1"/>
      <p:bldP spid="40" grpId="0" animBg="1"/>
      <p:bldP spid="11" grpId="0"/>
      <p:bldP spid="21" grpId="0"/>
      <p:bldP spid="22" grpId="0"/>
      <p:bldP spid="51" grpId="0"/>
      <p:bldP spid="17" grpId="0"/>
      <p:bldP spid="4" grpId="0"/>
      <p:bldP spid="12" grpId="0"/>
      <p:bldP spid="13" grpId="0" animBg="1"/>
      <p:bldP spid="3" grpId="0"/>
      <p:bldP spid="25"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5255-1CEF-E22A-B979-87A4633E2052}"/>
              </a:ext>
            </a:extLst>
          </p:cNvPr>
          <p:cNvSpPr>
            <a:spLocks noGrp="1"/>
          </p:cNvSpPr>
          <p:nvPr>
            <p:ph type="title"/>
          </p:nvPr>
        </p:nvSpPr>
        <p:spPr>
          <a:xfrm>
            <a:off x="1154396" y="1709738"/>
            <a:ext cx="9883208" cy="2852737"/>
          </a:xfrm>
        </p:spPr>
        <p:txBody>
          <a:bodyPr>
            <a:noAutofit/>
          </a:bodyPr>
          <a:lstStyle/>
          <a:p>
            <a:pPr algn="ctr"/>
            <a:r>
              <a:rPr lang="en-FR" sz="4800" b="1" dirty="0"/>
              <a:t>Design choice 1:</a:t>
            </a:r>
            <a:br>
              <a:rPr lang="en-FR" sz="4800" b="1" dirty="0"/>
            </a:br>
            <a:r>
              <a:rPr lang="en-FR" sz="4800" b="1" dirty="0"/>
              <a:t>Take advantage of Rust to simplify memory reasoning</a:t>
            </a:r>
            <a:endParaRPr lang="en-FR" sz="4800" dirty="0"/>
          </a:p>
        </p:txBody>
      </p:sp>
      <p:sp>
        <p:nvSpPr>
          <p:cNvPr id="4" name="Slide Number Placeholder 3">
            <a:extLst>
              <a:ext uri="{FF2B5EF4-FFF2-40B4-BE49-F238E27FC236}">
                <a16:creationId xmlns:a16="http://schemas.microsoft.com/office/drawing/2014/main" id="{4E54E0DD-E9F6-DF7B-05B5-F9FC820EC6B9}"/>
              </a:ext>
            </a:extLst>
          </p:cNvPr>
          <p:cNvSpPr>
            <a:spLocks noGrp="1"/>
          </p:cNvSpPr>
          <p:nvPr>
            <p:ph type="sldNum" sz="quarter" idx="12"/>
          </p:nvPr>
        </p:nvSpPr>
        <p:spPr/>
        <p:txBody>
          <a:bodyPr/>
          <a:lstStyle/>
          <a:p>
            <a:fld id="{515FE655-FEAC-4907-96EE-E5DDF44A632D}" type="slidenum">
              <a:rPr lang="en-US" smtClean="0"/>
              <a:t>11</a:t>
            </a:fld>
            <a:endParaRPr lang="en-US"/>
          </a:p>
        </p:txBody>
      </p:sp>
    </p:spTree>
    <p:extLst>
      <p:ext uri="{BB962C8B-B14F-4D97-AF65-F5344CB8AC3E}">
        <p14:creationId xmlns:p14="http://schemas.microsoft.com/office/powerpoint/2010/main" val="1930716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EE63-6F6D-3406-251B-36DB1AA55E2F}"/>
              </a:ext>
            </a:extLst>
          </p:cNvPr>
          <p:cNvSpPr>
            <a:spLocks noGrp="1"/>
          </p:cNvSpPr>
          <p:nvPr>
            <p:ph type="title"/>
          </p:nvPr>
        </p:nvSpPr>
        <p:spPr/>
        <p:txBody>
          <a:bodyPr/>
          <a:lstStyle/>
          <a:p>
            <a:r>
              <a:rPr lang="en-FR" dirty="0"/>
              <a:t>Simplify Reasoning with Safe Rust</a:t>
            </a:r>
          </a:p>
        </p:txBody>
      </p:sp>
      <p:sp>
        <p:nvSpPr>
          <p:cNvPr id="4" name="Slide Number Placeholder 3">
            <a:extLst>
              <a:ext uri="{FF2B5EF4-FFF2-40B4-BE49-F238E27FC236}">
                <a16:creationId xmlns:a16="http://schemas.microsoft.com/office/drawing/2014/main" id="{50E2ED4A-7A8E-FD33-46AB-B686E0C7A63D}"/>
              </a:ext>
            </a:extLst>
          </p:cNvPr>
          <p:cNvSpPr>
            <a:spLocks noGrp="1"/>
          </p:cNvSpPr>
          <p:nvPr>
            <p:ph type="sldNum" sz="quarter" idx="12"/>
          </p:nvPr>
        </p:nvSpPr>
        <p:spPr/>
        <p:txBody>
          <a:bodyPr/>
          <a:lstStyle/>
          <a:p>
            <a:fld id="{515FE655-FEAC-4907-96EE-E5DDF44A632D}" type="slidenum">
              <a:rPr lang="en-US" smtClean="0"/>
              <a:t>12</a:t>
            </a:fld>
            <a:endParaRPr lang="en-US" dirty="0"/>
          </a:p>
        </p:txBody>
      </p:sp>
      <p:pic>
        <p:nvPicPr>
          <p:cNvPr id="5122" name="Picture 2" descr="Enlarged view: Logo">
            <a:extLst>
              <a:ext uri="{FF2B5EF4-FFF2-40B4-BE49-F238E27FC236}">
                <a16:creationId xmlns:a16="http://schemas.microsoft.com/office/drawing/2014/main" id="{25112C71-7EC7-3E33-F6F5-48BB6A01D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10" y="3568866"/>
            <a:ext cx="2117558" cy="10604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Verus">
            <a:extLst>
              <a:ext uri="{FF2B5EF4-FFF2-40B4-BE49-F238E27FC236}">
                <a16:creationId xmlns:a16="http://schemas.microsoft.com/office/drawing/2014/main" id="{E532293F-A520-63A5-E63F-85AEFBDEC46E}"/>
              </a:ext>
            </a:extLst>
          </p:cNvPr>
          <p:cNvGrpSpPr/>
          <p:nvPr/>
        </p:nvGrpSpPr>
        <p:grpSpPr>
          <a:xfrm>
            <a:off x="6474325" y="3265864"/>
            <a:ext cx="2085473" cy="1666437"/>
            <a:chOff x="8566484" y="2267096"/>
            <a:chExt cx="2085473" cy="1666437"/>
          </a:xfrm>
        </p:grpSpPr>
        <p:pic>
          <p:nvPicPr>
            <p:cNvPr id="5126" name="Picture 6" descr="@verus-lang">
              <a:extLst>
                <a:ext uri="{FF2B5EF4-FFF2-40B4-BE49-F238E27FC236}">
                  <a16:creationId xmlns:a16="http://schemas.microsoft.com/office/drawing/2014/main" id="{B28A5915-261A-52F1-CA44-1A43D68F8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220" y="2267096"/>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80285F-F97E-4551-4A2D-713E0B60A42A}"/>
                </a:ext>
              </a:extLst>
            </p:cNvPr>
            <p:cNvSpPr txBox="1"/>
            <p:nvPr/>
          </p:nvSpPr>
          <p:spPr>
            <a:xfrm>
              <a:off x="8566484" y="3533423"/>
              <a:ext cx="2085473" cy="400110"/>
            </a:xfrm>
            <a:prstGeom prst="rect">
              <a:avLst/>
            </a:prstGeom>
            <a:noFill/>
          </p:spPr>
          <p:txBody>
            <a:bodyPr wrap="square" rtlCol="0">
              <a:spAutoFit/>
            </a:bodyPr>
            <a:lstStyle/>
            <a:p>
              <a:pPr algn="ctr"/>
              <a:r>
                <a:rPr lang="en-FR" sz="2000" b="1" dirty="0"/>
                <a:t>Verus</a:t>
              </a:r>
            </a:p>
          </p:txBody>
        </p:sp>
      </p:grpSp>
      <p:grpSp>
        <p:nvGrpSpPr>
          <p:cNvPr id="7" name="Creusot">
            <a:extLst>
              <a:ext uri="{FF2B5EF4-FFF2-40B4-BE49-F238E27FC236}">
                <a16:creationId xmlns:a16="http://schemas.microsoft.com/office/drawing/2014/main" id="{C371A9D1-E4D2-B4A9-1DB0-EC682D6AF5BF}"/>
              </a:ext>
            </a:extLst>
          </p:cNvPr>
          <p:cNvGrpSpPr/>
          <p:nvPr/>
        </p:nvGrpSpPr>
        <p:grpSpPr>
          <a:xfrm>
            <a:off x="3712410" y="3264027"/>
            <a:ext cx="2085473" cy="1670110"/>
            <a:chOff x="4418263" y="2257980"/>
            <a:chExt cx="2085473" cy="1670110"/>
          </a:xfrm>
        </p:grpSpPr>
        <p:pic>
          <p:nvPicPr>
            <p:cNvPr id="5124" name="Picture 4" descr="Creusot Rust Verifier · GitHub">
              <a:extLst>
                <a:ext uri="{FF2B5EF4-FFF2-40B4-BE49-F238E27FC236}">
                  <a16:creationId xmlns:a16="http://schemas.microsoft.com/office/drawing/2014/main" id="{FC90CA89-1C85-888E-E46A-DFAD1295F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2257980"/>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59D6D3-CD98-DC1E-784B-B07FEE81A723}"/>
                </a:ext>
              </a:extLst>
            </p:cNvPr>
            <p:cNvSpPr txBox="1"/>
            <p:nvPr/>
          </p:nvSpPr>
          <p:spPr>
            <a:xfrm>
              <a:off x="4418263" y="3527980"/>
              <a:ext cx="2085473" cy="400110"/>
            </a:xfrm>
            <a:prstGeom prst="rect">
              <a:avLst/>
            </a:prstGeom>
            <a:noFill/>
          </p:spPr>
          <p:txBody>
            <a:bodyPr wrap="square" rtlCol="0">
              <a:spAutoFit/>
            </a:bodyPr>
            <a:lstStyle/>
            <a:p>
              <a:pPr algn="ctr"/>
              <a:r>
                <a:rPr lang="en-FR" sz="2000" b="1" dirty="0"/>
                <a:t>Creusot</a:t>
              </a:r>
            </a:p>
          </p:txBody>
        </p:sp>
      </p:grpSp>
      <p:sp>
        <p:nvSpPr>
          <p:cNvPr id="9" name="TextBox 8">
            <a:extLst>
              <a:ext uri="{FF2B5EF4-FFF2-40B4-BE49-F238E27FC236}">
                <a16:creationId xmlns:a16="http://schemas.microsoft.com/office/drawing/2014/main" id="{123E62AE-C03E-FF4F-7D96-CE810BB0B2C8}"/>
              </a:ext>
            </a:extLst>
          </p:cNvPr>
          <p:cNvSpPr txBox="1"/>
          <p:nvPr/>
        </p:nvSpPr>
        <p:spPr>
          <a:xfrm>
            <a:off x="9064786" y="3837472"/>
            <a:ext cx="2582779" cy="523220"/>
          </a:xfrm>
          <a:prstGeom prst="rect">
            <a:avLst/>
          </a:prstGeom>
          <a:noFill/>
        </p:spPr>
        <p:txBody>
          <a:bodyPr wrap="square" rtlCol="0">
            <a:spAutoFit/>
          </a:bodyPr>
          <a:lstStyle/>
          <a:p>
            <a:pPr algn="ctr"/>
            <a:r>
              <a:rPr lang="en-FR" sz="2800" b="1" dirty="0"/>
              <a:t>Electrolysis</a:t>
            </a:r>
          </a:p>
        </p:txBody>
      </p:sp>
      <p:sp>
        <p:nvSpPr>
          <p:cNvPr id="10" name="TextBox 9">
            <a:extLst>
              <a:ext uri="{FF2B5EF4-FFF2-40B4-BE49-F238E27FC236}">
                <a16:creationId xmlns:a16="http://schemas.microsoft.com/office/drawing/2014/main" id="{7AED2675-37A8-0706-B802-8680C5D0C206}"/>
              </a:ext>
            </a:extLst>
          </p:cNvPr>
          <p:cNvSpPr txBox="1"/>
          <p:nvPr/>
        </p:nvSpPr>
        <p:spPr>
          <a:xfrm>
            <a:off x="838199" y="1835066"/>
            <a:ext cx="6976979" cy="461665"/>
          </a:xfrm>
          <a:prstGeom prst="rect">
            <a:avLst/>
          </a:prstGeom>
          <a:noFill/>
        </p:spPr>
        <p:txBody>
          <a:bodyPr wrap="square" rtlCol="0">
            <a:spAutoFit/>
          </a:bodyPr>
          <a:lstStyle/>
          <a:p>
            <a:r>
              <a:rPr lang="en-FR" sz="2400" b="1" dirty="0"/>
              <a:t>Existing verification tools targeting safe Rust:</a:t>
            </a:r>
          </a:p>
        </p:txBody>
      </p:sp>
      <p:cxnSp>
        <p:nvCxnSpPr>
          <p:cNvPr id="12" name="Straight Connector 11">
            <a:extLst>
              <a:ext uri="{FF2B5EF4-FFF2-40B4-BE49-F238E27FC236}">
                <a16:creationId xmlns:a16="http://schemas.microsoft.com/office/drawing/2014/main" id="{76DF17D4-2D67-A908-8A8B-6188BB0162AD}"/>
              </a:ext>
            </a:extLst>
          </p:cNvPr>
          <p:cNvCxnSpPr/>
          <p:nvPr/>
        </p:nvCxnSpPr>
        <p:spPr>
          <a:xfrm>
            <a:off x="3654924" y="3135689"/>
            <a:ext cx="0" cy="2110076"/>
          </a:xfrm>
          <a:prstGeom prst="line">
            <a:avLst/>
          </a:prstGeom>
          <a:ln w="38100">
            <a:prstDash val="dash"/>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D6580F5A-C789-71F4-BB79-A89462911EBB}"/>
              </a:ext>
            </a:extLst>
          </p:cNvPr>
          <p:cNvSpPr txBox="1"/>
          <p:nvPr/>
        </p:nvSpPr>
        <p:spPr>
          <a:xfrm>
            <a:off x="344900" y="2538402"/>
            <a:ext cx="4036596" cy="400110"/>
          </a:xfrm>
          <a:prstGeom prst="rect">
            <a:avLst/>
          </a:prstGeom>
          <a:noFill/>
        </p:spPr>
        <p:txBody>
          <a:bodyPr wrap="square" rtlCol="0">
            <a:spAutoFit/>
          </a:bodyPr>
          <a:lstStyle/>
          <a:p>
            <a:r>
              <a:rPr lang="en-FR" sz="2000" b="1" dirty="0"/>
              <a:t>Guide memory reasoning:</a:t>
            </a:r>
          </a:p>
        </p:txBody>
      </p:sp>
      <p:sp>
        <p:nvSpPr>
          <p:cNvPr id="14" name="TextBox 13">
            <a:extLst>
              <a:ext uri="{FF2B5EF4-FFF2-40B4-BE49-F238E27FC236}">
                <a16:creationId xmlns:a16="http://schemas.microsoft.com/office/drawing/2014/main" id="{0C88CD43-726B-D009-8F99-C3D1C7545F5E}"/>
              </a:ext>
            </a:extLst>
          </p:cNvPr>
          <p:cNvSpPr txBox="1"/>
          <p:nvPr/>
        </p:nvSpPr>
        <p:spPr>
          <a:xfrm>
            <a:off x="4156908" y="2538402"/>
            <a:ext cx="5079332" cy="400110"/>
          </a:xfrm>
          <a:prstGeom prst="rect">
            <a:avLst/>
          </a:prstGeom>
          <a:noFill/>
        </p:spPr>
        <p:txBody>
          <a:bodyPr wrap="square" rtlCol="0">
            <a:spAutoFit/>
          </a:bodyPr>
          <a:lstStyle/>
          <a:p>
            <a:r>
              <a:rPr lang="en-FR" sz="2000" b="1" dirty="0"/>
              <a:t>Abstract away memory reasoning:</a:t>
            </a:r>
          </a:p>
        </p:txBody>
      </p:sp>
      <p:sp>
        <p:nvSpPr>
          <p:cNvPr id="15" name="Left Brace 14">
            <a:extLst>
              <a:ext uri="{FF2B5EF4-FFF2-40B4-BE49-F238E27FC236}">
                <a16:creationId xmlns:a16="http://schemas.microsoft.com/office/drawing/2014/main" id="{033BA671-488E-51A9-D4C4-6C006DF24AC5}"/>
              </a:ext>
            </a:extLst>
          </p:cNvPr>
          <p:cNvSpPr/>
          <p:nvPr/>
        </p:nvSpPr>
        <p:spPr>
          <a:xfrm rot="16200000">
            <a:off x="5873457" y="2988792"/>
            <a:ext cx="467895" cy="4340648"/>
          </a:xfrm>
          <a:prstGeom prst="leftBrace">
            <a:avLst>
              <a:gd name="adj1" fmla="val 70047"/>
              <a:gd name="adj2" fmla="val 50000"/>
            </a:avLst>
          </a:prstGeom>
          <a:ln w="31750"/>
        </p:spPr>
        <p:style>
          <a:lnRef idx="1">
            <a:schemeClr val="dk1"/>
          </a:lnRef>
          <a:fillRef idx="0">
            <a:schemeClr val="dk1"/>
          </a:fillRef>
          <a:effectRef idx="0">
            <a:schemeClr val="dk1"/>
          </a:effectRef>
          <a:fontRef idx="minor">
            <a:schemeClr val="tx1"/>
          </a:fontRef>
        </p:style>
        <p:txBody>
          <a:bodyPr rtlCol="0" anchor="ctr"/>
          <a:lstStyle/>
          <a:p>
            <a:pPr algn="ctr"/>
            <a:endParaRPr lang="en-FR"/>
          </a:p>
        </p:txBody>
      </p:sp>
      <p:sp>
        <p:nvSpPr>
          <p:cNvPr id="16" name="TextBox 15">
            <a:extLst>
              <a:ext uri="{FF2B5EF4-FFF2-40B4-BE49-F238E27FC236}">
                <a16:creationId xmlns:a16="http://schemas.microsoft.com/office/drawing/2014/main" id="{E3C8D685-70F2-3F0C-2CB5-36B948AB0AC9}"/>
              </a:ext>
            </a:extLst>
          </p:cNvPr>
          <p:cNvSpPr txBox="1"/>
          <p:nvPr/>
        </p:nvSpPr>
        <p:spPr>
          <a:xfrm>
            <a:off x="4325352" y="5448371"/>
            <a:ext cx="3541295" cy="923330"/>
          </a:xfrm>
          <a:prstGeom prst="rect">
            <a:avLst/>
          </a:prstGeom>
          <a:noFill/>
        </p:spPr>
        <p:txBody>
          <a:bodyPr wrap="square" rtlCol="0">
            <a:spAutoFit/>
          </a:bodyPr>
          <a:lstStyle/>
          <a:p>
            <a:pPr algn="ctr"/>
            <a:r>
              <a:rPr lang="en-FR" b="1" dirty="0"/>
              <a:t>Automation based on Satisfiability Modulo Theory (SMT) solvers</a:t>
            </a:r>
          </a:p>
        </p:txBody>
      </p:sp>
      <p:sp>
        <p:nvSpPr>
          <p:cNvPr id="17" name="Left Brace 16">
            <a:extLst>
              <a:ext uri="{FF2B5EF4-FFF2-40B4-BE49-F238E27FC236}">
                <a16:creationId xmlns:a16="http://schemas.microsoft.com/office/drawing/2014/main" id="{6971924A-AC69-EFD2-A7D0-00EBFB602B99}"/>
              </a:ext>
            </a:extLst>
          </p:cNvPr>
          <p:cNvSpPr/>
          <p:nvPr/>
        </p:nvSpPr>
        <p:spPr>
          <a:xfrm rot="16200000">
            <a:off x="10122229" y="3867725"/>
            <a:ext cx="467895" cy="2582781"/>
          </a:xfrm>
          <a:prstGeom prst="leftBrace">
            <a:avLst>
              <a:gd name="adj1" fmla="val 46047"/>
              <a:gd name="adj2" fmla="val 50000"/>
            </a:avLst>
          </a:prstGeom>
          <a:ln w="31750"/>
        </p:spPr>
        <p:style>
          <a:lnRef idx="1">
            <a:schemeClr val="dk1"/>
          </a:lnRef>
          <a:fillRef idx="0">
            <a:schemeClr val="dk1"/>
          </a:fillRef>
          <a:effectRef idx="0">
            <a:schemeClr val="dk1"/>
          </a:effectRef>
          <a:fontRef idx="minor">
            <a:schemeClr val="tx1"/>
          </a:fontRef>
        </p:style>
        <p:txBody>
          <a:bodyPr rtlCol="0" anchor="ctr"/>
          <a:lstStyle/>
          <a:p>
            <a:pPr algn="ctr"/>
            <a:endParaRPr lang="en-FR"/>
          </a:p>
        </p:txBody>
      </p:sp>
      <p:sp>
        <p:nvSpPr>
          <p:cNvPr id="18" name="TextBox 17">
            <a:extLst>
              <a:ext uri="{FF2B5EF4-FFF2-40B4-BE49-F238E27FC236}">
                <a16:creationId xmlns:a16="http://schemas.microsoft.com/office/drawing/2014/main" id="{70E5D0EC-A327-EB9E-0CAB-524F44EA3CD4}"/>
              </a:ext>
            </a:extLst>
          </p:cNvPr>
          <p:cNvSpPr txBox="1"/>
          <p:nvPr/>
        </p:nvSpPr>
        <p:spPr>
          <a:xfrm>
            <a:off x="8585527" y="5448371"/>
            <a:ext cx="3541295" cy="646331"/>
          </a:xfrm>
          <a:prstGeom prst="rect">
            <a:avLst/>
          </a:prstGeom>
          <a:noFill/>
        </p:spPr>
        <p:txBody>
          <a:bodyPr wrap="square" rtlCol="0">
            <a:spAutoFit/>
          </a:bodyPr>
          <a:lstStyle/>
          <a:p>
            <a:pPr algn="ctr"/>
            <a:r>
              <a:rPr lang="en-FR" b="1" dirty="0"/>
              <a:t>Interactive Theorem Provers (Lean 3)</a:t>
            </a:r>
          </a:p>
        </p:txBody>
      </p:sp>
    </p:spTree>
    <p:extLst>
      <p:ext uri="{BB962C8B-B14F-4D97-AF65-F5344CB8AC3E}">
        <p14:creationId xmlns:p14="http://schemas.microsoft.com/office/powerpoint/2010/main" val="45729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animBg="1"/>
      <p:bldP spid="16" grpId="0"/>
      <p:bldP spid="17"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ailing assertion">
            <a:extLst>
              <a:ext uri="{FF2B5EF4-FFF2-40B4-BE49-F238E27FC236}">
                <a16:creationId xmlns:a16="http://schemas.microsoft.com/office/drawing/2014/main" id="{EC4D5671-E3AD-118C-AC52-68A72F88199D}"/>
              </a:ext>
            </a:extLst>
          </p:cNvPr>
          <p:cNvSpPr txBox="1"/>
          <p:nvPr/>
        </p:nvSpPr>
        <p:spPr>
          <a:xfrm>
            <a:off x="6225698" y="3343219"/>
            <a:ext cx="5545512" cy="261610"/>
          </a:xfrm>
          <a:prstGeom prst="rect">
            <a:avLst/>
          </a:prstGeom>
          <a:solidFill>
            <a:srgbClr val="FAFAFA"/>
          </a:solidFill>
        </p:spPr>
        <p:txBody>
          <a:bodyPr wrap="square">
            <a:spAutoFit/>
          </a:bodyPr>
          <a:lstStyle/>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 </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p:txBody>
      </p:sp>
      <p:sp>
        <p:nvSpPr>
          <p:cNvPr id="25" name="Always need more automation">
            <a:extLst>
              <a:ext uri="{FF2B5EF4-FFF2-40B4-BE49-F238E27FC236}">
                <a16:creationId xmlns:a16="http://schemas.microsoft.com/office/drawing/2014/main" id="{B06BA7AE-CE9F-13CB-EA94-B0B504ACBC09}"/>
              </a:ext>
            </a:extLst>
          </p:cNvPr>
          <p:cNvSpPr txBox="1"/>
          <p:nvPr/>
        </p:nvSpPr>
        <p:spPr>
          <a:xfrm>
            <a:off x="6125037" y="2959365"/>
            <a:ext cx="6196777" cy="369332"/>
          </a:xfrm>
          <a:prstGeom prst="rect">
            <a:avLst/>
          </a:prstGeom>
          <a:noFill/>
        </p:spPr>
        <p:txBody>
          <a:bodyPr wrap="square" rtlCol="0">
            <a:spAutoFit/>
          </a:bodyPr>
          <a:lstStyle/>
          <a:p>
            <a:r>
              <a:rPr lang="fr-FR" dirty="0"/>
              <a:t>Always </a:t>
            </a:r>
            <a:r>
              <a:rPr lang="fr-FR" dirty="0" err="1"/>
              <a:t>need</a:t>
            </a:r>
            <a:r>
              <a:rPr lang="fr-FR" dirty="0"/>
              <a:t> more </a:t>
            </a:r>
            <a:r>
              <a:rPr lang="fr-FR" b="1" dirty="0"/>
              <a:t>automation</a:t>
            </a:r>
            <a:r>
              <a:rPr lang="fr-FR" dirty="0"/>
              <a:t> (ex.: </a:t>
            </a:r>
            <a:r>
              <a:rPr lang="fr-FR" dirty="0" err="1"/>
              <a:t>seq</a:t>
            </a:r>
            <a:r>
              <a:rPr lang="fr-FR" dirty="0"/>
              <a:t>., non-</a:t>
            </a:r>
            <a:r>
              <a:rPr lang="fr-FR" dirty="0" err="1"/>
              <a:t>linear</a:t>
            </a:r>
            <a:r>
              <a:rPr lang="fr-FR" dirty="0"/>
              <a:t> </a:t>
            </a:r>
            <a:r>
              <a:rPr lang="fr-FR" dirty="0" err="1"/>
              <a:t>arith</a:t>
            </a:r>
            <a:r>
              <a:rPr lang="fr-FR" dirty="0"/>
              <a:t>.):</a:t>
            </a:r>
            <a:endParaRPr lang="en-FR" dirty="0"/>
          </a:p>
        </p:txBody>
      </p:sp>
      <p:sp>
        <p:nvSpPr>
          <p:cNvPr id="20" name="Calc">
            <a:extLst>
              <a:ext uri="{FF2B5EF4-FFF2-40B4-BE49-F238E27FC236}">
                <a16:creationId xmlns:a16="http://schemas.microsoft.com/office/drawing/2014/main" id="{F0DB5EEB-3B0B-83C5-A169-8D4207D8DE4D}"/>
              </a:ext>
            </a:extLst>
          </p:cNvPr>
          <p:cNvSpPr txBox="1"/>
          <p:nvPr/>
        </p:nvSpPr>
        <p:spPr>
          <a:xfrm>
            <a:off x="6225698" y="3343219"/>
            <a:ext cx="5545512" cy="3308598"/>
          </a:xfrm>
          <a:prstGeom prst="rect">
            <a:avLst/>
          </a:prstGeom>
          <a:solidFill>
            <a:srgbClr val="FAFAFA"/>
          </a:solidFill>
        </p:spPr>
        <p:txBody>
          <a:bodyPr wrap="square">
            <a:spAutoFit/>
          </a:bodyPr>
          <a:lstStyle/>
          <a:p>
            <a:r>
              <a:rPr lang="en-GB" sz="1100" b="0" dirty="0">
                <a:solidFill>
                  <a:srgbClr val="795E26"/>
                </a:solidFill>
                <a:effectLst/>
                <a:latin typeface="Menlo" panose="020B0609030804020204" pitchFamily="49" charset="0"/>
              </a:rPr>
              <a:t>calc</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highlight>
                  <a:srgbClr val="FFFF00"/>
                </a:highlight>
                <a:latin typeface="Menlo" panose="020B0609030804020204" pitchFamily="49" charset="0"/>
              </a:rPr>
              <a:t>S.</a:t>
            </a:r>
            <a:r>
              <a:rPr lang="en-GB" sz="1100" b="0" dirty="0" err="1">
                <a:solidFill>
                  <a:srgbClr val="795E26"/>
                </a:solidFill>
                <a:effectLst/>
                <a:highlight>
                  <a:srgbClr val="FFFF00"/>
                </a:highlight>
                <a:latin typeface="Menlo" panose="020B0609030804020204" pitchFamily="49" charset="0"/>
              </a:rPr>
              <a:t>append</a:t>
            </a:r>
            <a:r>
              <a:rPr lang="en-GB" sz="1100" b="0" dirty="0">
                <a:solidFill>
                  <a:srgbClr val="3B3B3B"/>
                </a:solidFill>
                <a:effectLst/>
                <a:highlight>
                  <a:srgbClr val="FFFF00"/>
                </a:highlight>
                <a:latin typeface="Menlo" panose="020B0609030804020204" pitchFamily="49" charset="0"/>
              </a:rPr>
              <a:t> </a:t>
            </a:r>
            <a:r>
              <a:rPr lang="en-GB" sz="1100" b="0" dirty="0">
                <a:solidFill>
                  <a:srgbClr val="795E26"/>
                </a:solidFill>
                <a:effectLst/>
                <a:highlight>
                  <a:srgbClr val="FFFF00"/>
                </a:highlight>
                <a:latin typeface="Menlo" panose="020B0609030804020204" pitchFamily="49" charset="0"/>
              </a:rPr>
              <a:t>blocks</a:t>
            </a:r>
            <a:r>
              <a:rPr lang="en-GB" sz="1100" b="0" dirty="0">
                <a:solidFill>
                  <a:srgbClr val="3B3B3B"/>
                </a:solidFill>
                <a:effectLst/>
                <a:highlight>
                  <a:srgbClr val="FFFF00"/>
                </a:highlight>
                <a:latin typeface="Menlo" panose="020B0609030804020204" pitchFamily="49" charset="0"/>
              </a:rPr>
              <a:t> </a:t>
            </a:r>
            <a:r>
              <a:rPr lang="en-GB" sz="1100" b="0" dirty="0">
                <a:solidFill>
                  <a:srgbClr val="795E26"/>
                </a:solidFill>
                <a:effectLst/>
                <a:highlight>
                  <a:srgbClr val="FFFF00"/>
                </a:highlight>
                <a:latin typeface="Menlo" panose="020B0609030804020204" pitchFamily="49" charset="0"/>
              </a:rPr>
              <a:t>blocks'</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8000"/>
                </a:solidFill>
                <a:effectLst/>
                <a:latin typeface="Menlo" panose="020B0609030804020204" pitchFamily="49" charset="0"/>
              </a:rPr>
              <a:t>(* rest = </a:t>
            </a:r>
            <a:r>
              <a:rPr lang="en-GB" sz="1100" b="0" dirty="0" err="1">
                <a:solidFill>
                  <a:srgbClr val="008000"/>
                </a:solidFill>
                <a:effectLst/>
                <a:latin typeface="Menlo" panose="020B0609030804020204" pitchFamily="49" charset="0"/>
              </a:rPr>
              <a:t>S.empty</a:t>
            </a:r>
            <a:r>
              <a:rPr lang="en-GB" sz="1100" b="0" dirty="0">
                <a:solidFill>
                  <a:srgbClr val="008000"/>
                </a:solidFill>
                <a:effectLst/>
                <a:latin typeface="Menlo" panose="020B0609030804020204" pitchFamily="49" charset="0"/>
              </a:rPr>
              <a:t> *)</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rest</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blocks'</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fst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split_at_last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i</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8000"/>
                </a:solidFill>
                <a:effectLst/>
                <a:latin typeface="Menlo" panose="020B0609030804020204" pitchFamily="49" charset="0"/>
              </a:rPr>
              <a:t>(* definition of </a:t>
            </a:r>
            <a:r>
              <a:rPr lang="en-GB" sz="1100" b="0" dirty="0" err="1">
                <a:solidFill>
                  <a:srgbClr val="008000"/>
                </a:solidFill>
                <a:effectLst/>
                <a:latin typeface="Menlo" panose="020B0609030804020204" pitchFamily="49" charset="0"/>
              </a:rPr>
              <a:t>split_at_last</a:t>
            </a:r>
            <a:r>
              <a:rPr lang="en-GB" sz="1100" b="0" dirty="0">
                <a:solidFill>
                  <a:srgbClr val="008000"/>
                </a:solidFill>
                <a:effectLst/>
                <a:latin typeface="Menlo" panose="020B0609030804020204" pitchFamily="49" charset="0"/>
              </a:rPr>
              <a:t> *)</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fst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split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length</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8000"/>
                </a:solidFill>
                <a:effectLst/>
                <a:latin typeface="Menlo" panose="020B0609030804020204" pitchFamily="49" charset="0"/>
              </a:rPr>
              <a:t>(* definition of split *)</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slice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length</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slice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append</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length</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length</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795E26"/>
                </a:solidFill>
                <a:effectLst/>
                <a:latin typeface="Menlo" panose="020B0609030804020204" pitchFamily="49" charset="0"/>
              </a:rPr>
              <a:t>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1080"/>
                </a:solidFill>
                <a:effectLst/>
                <a:latin typeface="Menlo" panose="020B0609030804020204" pitchFamily="49" charset="0"/>
              </a:rPr>
              <a:t>Math.Lemmas.</a:t>
            </a:r>
            <a:r>
              <a:rPr lang="en-GB" sz="1100" b="0" dirty="0" err="1">
                <a:solidFill>
                  <a:srgbClr val="795E26"/>
                </a:solidFill>
                <a:effectLst/>
                <a:latin typeface="Menlo" panose="020B0609030804020204" pitchFamily="49" charset="0"/>
              </a:rPr>
              <a:t>div_exact_r</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length</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b</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1080"/>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r>
              <a:rPr lang="en-GB" sz="1100" b="0" dirty="0" err="1">
                <a:solidFill>
                  <a:srgbClr val="001080"/>
                </a:solidFill>
                <a:effectLst/>
                <a:latin typeface="Menlo" panose="020B0609030804020204" pitchFamily="49" charset="0"/>
              </a:rPr>
              <a:t>S.</a:t>
            </a:r>
            <a:r>
              <a:rPr lang="en-GB" sz="1100" b="0" dirty="0" err="1">
                <a:solidFill>
                  <a:srgbClr val="795E26"/>
                </a:solidFill>
                <a:effectLst/>
                <a:latin typeface="Menlo" panose="020B0609030804020204" pitchFamily="49" charset="0"/>
              </a:rPr>
              <a:t>equal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a:t>
            </a:r>
            <a:r>
              <a:rPr lang="en-GB" sz="1100" b="0" dirty="0">
                <a:solidFill>
                  <a:srgbClr val="795E26"/>
                </a:solidFill>
                <a:effectLst/>
                <a:highlight>
                  <a:srgbClr val="FFFF00"/>
                </a:highlight>
                <a:latin typeface="Menlo" panose="020B0609030804020204" pitchFamily="49" charset="0"/>
              </a:rPr>
              <a:t>blocks''</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p:txBody>
      </p:sp>
      <p:sp>
        <p:nvSpPr>
          <p:cNvPr id="2" name="Title 1">
            <a:extLst>
              <a:ext uri="{FF2B5EF4-FFF2-40B4-BE49-F238E27FC236}">
                <a16:creationId xmlns:a16="http://schemas.microsoft.com/office/drawing/2014/main" id="{7EC22F16-D2BF-0D20-E09D-34B14756DC79}"/>
              </a:ext>
            </a:extLst>
          </p:cNvPr>
          <p:cNvSpPr>
            <a:spLocks noGrp="1"/>
          </p:cNvSpPr>
          <p:nvPr>
            <p:ph type="title"/>
          </p:nvPr>
        </p:nvSpPr>
        <p:spPr/>
        <p:txBody>
          <a:bodyPr/>
          <a:lstStyle/>
          <a:p>
            <a:r>
              <a:rPr lang="en-FR" dirty="0"/>
              <a:t>Problem 2: SMT-based verification</a:t>
            </a:r>
          </a:p>
        </p:txBody>
      </p:sp>
      <p:sp>
        <p:nvSpPr>
          <p:cNvPr id="3" name="Code 1">
            <a:extLst>
              <a:ext uri="{FF2B5EF4-FFF2-40B4-BE49-F238E27FC236}">
                <a16:creationId xmlns:a16="http://schemas.microsoft.com/office/drawing/2014/main" id="{840CF000-B0BF-FBF1-A48D-F88CC40B0702}"/>
              </a:ext>
            </a:extLst>
          </p:cNvPr>
          <p:cNvSpPr txBox="1"/>
          <p:nvPr/>
        </p:nvSpPr>
        <p:spPr>
          <a:xfrm>
            <a:off x="343224" y="1599341"/>
            <a:ext cx="5545512" cy="3985706"/>
          </a:xfrm>
          <a:prstGeom prst="rect">
            <a:avLst/>
          </a:prstGeom>
          <a:solidFill>
            <a:srgbClr val="FAFAFC"/>
          </a:solidFill>
        </p:spPr>
        <p:txBody>
          <a:bodyPr wrap="square">
            <a:spAutoFit/>
          </a:bodyPr>
          <a:lstStyle/>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aead_encrypt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key</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input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output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tag</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16ul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Stack</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unit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requires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ensures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_</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modifies2</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tag</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chaha20_create_state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chacha20_init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ctr</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chacha20_update</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input</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create</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u8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sub</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poly1305_do</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aadlen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mac</a:t>
            </a:r>
            <a:endParaRPr lang="en-GB" sz="1100" b="0" dirty="0">
              <a:solidFill>
                <a:srgbClr val="3B3B3B"/>
              </a:solidFill>
              <a:effectLst/>
              <a:latin typeface="Menlo" panose="020B0609030804020204" pitchFamily="49" charset="0"/>
            </a:endParaRPr>
          </a:p>
        </p:txBody>
      </p:sp>
      <p:sp>
        <p:nvSpPr>
          <p:cNvPr id="29" name="Code 2">
            <a:extLst>
              <a:ext uri="{FF2B5EF4-FFF2-40B4-BE49-F238E27FC236}">
                <a16:creationId xmlns:a16="http://schemas.microsoft.com/office/drawing/2014/main" id="{9ADA8998-D7F1-3ED5-7D45-3920ACC6C9A1}"/>
              </a:ext>
            </a:extLst>
          </p:cNvPr>
          <p:cNvSpPr txBox="1"/>
          <p:nvPr/>
        </p:nvSpPr>
        <p:spPr>
          <a:xfrm>
            <a:off x="343224" y="1599341"/>
            <a:ext cx="5545512" cy="4662815"/>
          </a:xfrm>
          <a:prstGeom prst="rect">
            <a:avLst/>
          </a:prstGeom>
          <a:solidFill>
            <a:srgbClr val="FAFAFC"/>
          </a:solidFill>
        </p:spPr>
        <p:txBody>
          <a:bodyPr wrap="square">
            <a:spAutoFit/>
          </a:bodyPr>
          <a:lstStyle/>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aead_encrypt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key</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input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output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tag</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16ul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Stack</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unit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requires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ensures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_</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modifies2</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tag</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chaha20_create_state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0000FF"/>
              </a:solidFill>
              <a:effectLst/>
              <a:latin typeface="Menlo" panose="020B0609030804020204" pitchFamily="49" charset="0"/>
            </a:endParaRP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chacha20_create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chacha20_init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ctr</a:t>
            </a:r>
            <a:r>
              <a:rPr lang="en-GB" sz="1100" b="0" dirty="0">
                <a:solidFill>
                  <a:srgbClr val="267F99"/>
                </a:solidFill>
                <a:effectLst/>
                <a:latin typeface="Menlo" panose="020B0609030804020204" pitchFamily="49" charset="0"/>
              </a:rPr>
              <a:t>;</a:t>
            </a:r>
          </a:p>
          <a:p>
            <a:r>
              <a:rPr lang="en-GB" sz="1100" b="0" dirty="0">
                <a:solidFill>
                  <a:srgbClr val="795E26"/>
                </a:solidFill>
                <a:effectLst/>
                <a:latin typeface="Menlo" panose="020B0609030804020204" pitchFamily="49" charset="0"/>
              </a:rPr>
              <a:t>chacha20_update</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input</a:t>
            </a:r>
            <a:r>
              <a:rPr lang="en-GB" sz="1100" b="0" dirty="0">
                <a:solidFill>
                  <a:srgbClr val="267F99"/>
                </a:solidFill>
                <a:effectLst/>
                <a:latin typeface="Menlo" panose="020B0609030804020204" pitchFamily="49" charset="0"/>
              </a:rPr>
              <a:t>;</a:t>
            </a: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create</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u8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sub</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poly1305_do</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aadlen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mac</a:t>
            </a:r>
            <a:endParaRPr lang="en-GB" sz="1100" b="0" dirty="0">
              <a:solidFill>
                <a:srgbClr val="3B3B3B"/>
              </a:solidFill>
              <a:effectLst/>
              <a:latin typeface="Menlo" panose="020B0609030804020204" pitchFamily="49" charset="0"/>
            </a:endParaRPr>
          </a:p>
        </p:txBody>
      </p:sp>
      <p:sp>
        <p:nvSpPr>
          <p:cNvPr id="30" name="Code 3">
            <a:extLst>
              <a:ext uri="{FF2B5EF4-FFF2-40B4-BE49-F238E27FC236}">
                <a16:creationId xmlns:a16="http://schemas.microsoft.com/office/drawing/2014/main" id="{0F7F248B-8B68-55E0-8D13-BE957E017A6F}"/>
              </a:ext>
            </a:extLst>
          </p:cNvPr>
          <p:cNvSpPr txBox="1"/>
          <p:nvPr/>
        </p:nvSpPr>
        <p:spPr>
          <a:xfrm>
            <a:off x="343224" y="1599341"/>
            <a:ext cx="5545512" cy="5001369"/>
          </a:xfrm>
          <a:prstGeom prst="rect">
            <a:avLst/>
          </a:prstGeom>
          <a:solidFill>
            <a:srgbClr val="FAFAFC"/>
          </a:solidFill>
        </p:spPr>
        <p:txBody>
          <a:bodyPr wrap="square">
            <a:spAutoFit/>
          </a:bodyPr>
          <a:lstStyle/>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aead_encrypt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key</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input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output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tag</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16ul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Stack</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unit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requires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ensures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_</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modifies2</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tag</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chaha20_create_state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0000FF"/>
              </a:solidFill>
              <a:effectLst/>
              <a:latin typeface="Menlo" panose="020B0609030804020204" pitchFamily="49" charset="0"/>
            </a:endParaRP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chacha20_create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chacha20_init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ctr</a:t>
            </a:r>
            <a:r>
              <a:rPr lang="en-GB" sz="1100" b="0" dirty="0">
                <a:solidFill>
                  <a:srgbClr val="267F99"/>
                </a:solidFill>
                <a:effectLst/>
                <a:latin typeface="Menlo" panose="020B0609030804020204" pitchFamily="49" charset="0"/>
              </a:rPr>
              <a:t>;</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chacha20_init</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795E26"/>
                </a:solidFill>
                <a:effectLst/>
                <a:latin typeface="Menlo" panose="020B0609030804020204" pitchFamily="49" charset="0"/>
              </a:rPr>
              <a:t>chacha20_update</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input</a:t>
            </a:r>
            <a:r>
              <a:rPr lang="en-GB" sz="1100" b="0" dirty="0">
                <a:solidFill>
                  <a:srgbClr val="267F99"/>
                </a:solidFill>
                <a:effectLst/>
                <a:latin typeface="Menlo" panose="020B0609030804020204" pitchFamily="49" charset="0"/>
              </a:rPr>
              <a:t>;</a:t>
            </a: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create</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u8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sub</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poly1305_do</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aadlen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mac</a:t>
            </a:r>
            <a:endParaRPr lang="en-GB" sz="1100" b="0" dirty="0">
              <a:solidFill>
                <a:srgbClr val="3B3B3B"/>
              </a:solidFill>
              <a:effectLst/>
              <a:latin typeface="Menlo" panose="020B0609030804020204" pitchFamily="49" charset="0"/>
            </a:endParaRPr>
          </a:p>
        </p:txBody>
      </p:sp>
      <p:sp>
        <p:nvSpPr>
          <p:cNvPr id="31" name="Code 4">
            <a:extLst>
              <a:ext uri="{FF2B5EF4-FFF2-40B4-BE49-F238E27FC236}">
                <a16:creationId xmlns:a16="http://schemas.microsoft.com/office/drawing/2014/main" id="{1C263028-15DB-50E1-32B9-848E8AE1378D}"/>
              </a:ext>
            </a:extLst>
          </p:cNvPr>
          <p:cNvSpPr txBox="1"/>
          <p:nvPr/>
        </p:nvSpPr>
        <p:spPr>
          <a:xfrm>
            <a:off x="343224" y="1599341"/>
            <a:ext cx="5545512" cy="5170646"/>
          </a:xfrm>
          <a:prstGeom prst="rect">
            <a:avLst/>
          </a:prstGeom>
          <a:solidFill>
            <a:srgbClr val="FAFAFC"/>
          </a:solidFill>
        </p:spPr>
        <p:txBody>
          <a:bodyPr wrap="square">
            <a:spAutoFit/>
          </a:bodyPr>
          <a:lstStyle/>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aead_encrypt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key</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input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output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tag</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16ul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Stack</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unit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requires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ensures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_</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modifies2</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tag</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chaha20_create_state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0000FF"/>
              </a:solidFill>
              <a:effectLst/>
              <a:latin typeface="Menlo" panose="020B0609030804020204" pitchFamily="49" charset="0"/>
            </a:endParaRP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chacha20_create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chacha20_init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ctr</a:t>
            </a:r>
            <a:r>
              <a:rPr lang="en-GB" sz="1100" b="0" dirty="0">
                <a:solidFill>
                  <a:srgbClr val="267F99"/>
                </a:solidFill>
                <a:effectLst/>
                <a:latin typeface="Menlo" panose="020B0609030804020204" pitchFamily="49" charset="0"/>
              </a:rPr>
              <a:t>;</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chacha20_init</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795E26"/>
                </a:solidFill>
                <a:effectLst/>
                <a:latin typeface="Menlo" panose="020B0609030804020204" pitchFamily="49" charset="0"/>
              </a:rPr>
              <a:t>chacha20_update</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input</a:t>
            </a:r>
            <a:r>
              <a:rPr lang="en-GB" sz="1100" b="0" dirty="0">
                <a:solidFill>
                  <a:srgbClr val="267F99"/>
                </a:solidFill>
                <a:effectLst/>
                <a:latin typeface="Menlo" panose="020B0609030804020204" pitchFamily="49" charset="0"/>
              </a:rPr>
              <a:t>;</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h3</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h3</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chacha20_update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create</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u8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sub</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poly1305_do</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aadlen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mac</a:t>
            </a:r>
            <a:endParaRPr lang="en-GB" sz="1100" b="0" dirty="0">
              <a:solidFill>
                <a:srgbClr val="3B3B3B"/>
              </a:solidFill>
              <a:effectLst/>
              <a:latin typeface="Menlo" panose="020B0609030804020204" pitchFamily="49" charset="0"/>
            </a:endParaRPr>
          </a:p>
        </p:txBody>
      </p:sp>
      <p:sp>
        <p:nvSpPr>
          <p:cNvPr id="32" name="Code 5">
            <a:extLst>
              <a:ext uri="{FF2B5EF4-FFF2-40B4-BE49-F238E27FC236}">
                <a16:creationId xmlns:a16="http://schemas.microsoft.com/office/drawing/2014/main" id="{2CEAAD49-1E6B-FD9B-5C1B-1C4E19AF11E0}"/>
              </a:ext>
            </a:extLst>
          </p:cNvPr>
          <p:cNvSpPr txBox="1"/>
          <p:nvPr/>
        </p:nvSpPr>
        <p:spPr>
          <a:xfrm>
            <a:off x="343224" y="1599341"/>
            <a:ext cx="5545512" cy="5678478"/>
          </a:xfrm>
          <a:prstGeom prst="rect">
            <a:avLst/>
          </a:prstGeom>
          <a:solidFill>
            <a:srgbClr val="FAFAFC"/>
          </a:solidFill>
        </p:spPr>
        <p:txBody>
          <a:bodyPr wrap="square">
            <a:spAutoFit/>
          </a:bodyPr>
          <a:lstStyle/>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aead_encrypt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key</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input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output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267F99"/>
                </a:solidFill>
                <a:effectLst/>
                <a:latin typeface="Menlo" panose="020B0609030804020204" pitchFamily="49" charset="0"/>
              </a:rPr>
              <a:t>  (</a:t>
            </a:r>
            <a:r>
              <a:rPr lang="en-GB" sz="1100" b="0" dirty="0" err="1">
                <a:solidFill>
                  <a:srgbClr val="795E26"/>
                </a:solidFill>
                <a:effectLst/>
                <a:latin typeface="Menlo" panose="020B0609030804020204" pitchFamily="49" charset="0"/>
              </a:rPr>
              <a:t>tag</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lbuffer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uint8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16ul</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Stack</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unit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requires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live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    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disjoint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nonce</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br>
              <a:rPr lang="en-GB" sz="1100" b="0" dirty="0">
                <a:solidFill>
                  <a:srgbClr val="3B3B3B"/>
                </a:solidFill>
                <a:effectLst/>
                <a:latin typeface="Menlo" panose="020B0609030804020204" pitchFamily="49" charset="0"/>
              </a:rPr>
            </a:b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ensures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0000FF"/>
                </a:solidFill>
                <a:effectLst/>
                <a:latin typeface="Menlo" panose="020B0609030804020204" pitchFamily="49" charset="0"/>
              </a:rPr>
              <a:t>fun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_</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-&gt;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modifies2</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output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tag</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h0</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chaha20_create_state</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0000FF"/>
              </a:solidFill>
              <a:effectLst/>
              <a:latin typeface="Menlo" panose="020B0609030804020204" pitchFamily="49" charset="0"/>
            </a:endParaRP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h1</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chacha20_create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chacha20_init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ctr</a:t>
            </a:r>
            <a:r>
              <a:rPr lang="en-GB" sz="1100" b="0" dirty="0">
                <a:solidFill>
                  <a:srgbClr val="267F99"/>
                </a:solidFill>
                <a:effectLst/>
                <a:latin typeface="Menlo" panose="020B0609030804020204" pitchFamily="49" charset="0"/>
              </a:rPr>
              <a:t>;</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h2</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chacha20_init</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chacha20_update</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ctx</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input</a:t>
            </a:r>
            <a:r>
              <a:rPr lang="en-GB" sz="1100" b="0" dirty="0">
                <a:solidFill>
                  <a:srgbClr val="267F99"/>
                </a:solidFill>
                <a:effectLst/>
                <a:latin typeface="Menlo" panose="020B0609030804020204" pitchFamily="49" charset="0"/>
              </a:rPr>
              <a:t>;</a:t>
            </a: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h3</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dirty="0" err="1">
                <a:solidFill>
                  <a:srgbClr val="795E26"/>
                </a:solidFill>
                <a:latin typeface="Menlo" panose="020B0609030804020204" pitchFamily="49" charset="0"/>
              </a:rPr>
              <a:t>to_v</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h3</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chacha20_update</a:t>
            </a:r>
            <a:r>
              <a:rPr lang="en-GB" sz="1100" dirty="0">
                <a:solidFill>
                  <a:srgbClr val="3B3B3B"/>
                </a:solidFill>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1ul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h4</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err="1">
                <a:solidFill>
                  <a:srgbClr val="0000FF"/>
                </a:solidFill>
                <a:effectLst/>
                <a:latin typeface="Menlo" panose="020B0609030804020204" pitchFamily="49" charset="0"/>
              </a:rPr>
              <a:t>ST</a:t>
            </a:r>
            <a:r>
              <a:rPr lang="en-GB" sz="1100" b="0" dirty="0" err="1">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get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FF0000"/>
                </a:solidFill>
                <a:effectLst/>
                <a:latin typeface="Menlo" panose="020B0609030804020204" pitchFamily="49" charset="0"/>
              </a:rPr>
              <a:t>assert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err="1">
                <a:solidFill>
                  <a:srgbClr val="795E26"/>
                </a:solidFill>
                <a:effectLst/>
                <a:latin typeface="Menlo" panose="020B0609030804020204" pitchFamily="49" charset="0"/>
              </a:rPr>
              <a:t>as_seq</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h4</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1080"/>
                </a:solidFill>
                <a:effectLst/>
                <a:latin typeface="Menlo" panose="020B0609030804020204" pitchFamily="49" charset="0"/>
              </a:rPr>
              <a:t>Spec.</a:t>
            </a:r>
            <a:r>
              <a:rPr lang="en-GB" sz="1100" b="0" dirty="0">
                <a:solidFill>
                  <a:srgbClr val="795E26"/>
                </a:solidFill>
                <a:effectLst/>
                <a:latin typeface="Menlo" panose="020B0609030804020204" pitchFamily="49" charset="0"/>
              </a:rPr>
              <a:t>chacha20_encrypt_bytes</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create</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u8</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chacha20_encrypt</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64ul</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n</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267F99"/>
                </a:solidFill>
                <a:effectLst/>
                <a:latin typeface="Menlo" panose="020B0609030804020204" pitchFamily="49" charset="0"/>
              </a:rPr>
              <a:t>;</a:t>
            </a:r>
            <a:endParaRPr lang="en-GB" sz="1100" b="0" dirty="0">
              <a:solidFill>
                <a:srgbClr val="3B3B3B"/>
              </a:solidFill>
              <a:effectLst/>
              <a:latin typeface="Menlo" panose="020B0609030804020204" pitchFamily="49" charset="0"/>
            </a:endParaRPr>
          </a:p>
          <a:p>
            <a:r>
              <a:rPr lang="en-GB" sz="1100" b="0" dirty="0">
                <a:solidFill>
                  <a:srgbClr val="0000FF"/>
                </a:solidFill>
                <a:effectLst/>
                <a:latin typeface="Menlo" panose="020B0609030804020204" pitchFamily="49" charset="0"/>
              </a:rPr>
              <a:t>let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sub</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tmp</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0ul</a:t>
            </a:r>
            <a:r>
              <a:rPr lang="en-GB" sz="1100" b="0" dirty="0">
                <a:solidFill>
                  <a:srgbClr val="3B3B3B"/>
                </a:solidFill>
                <a:effectLst/>
                <a:latin typeface="Menlo" panose="020B0609030804020204" pitchFamily="49" charset="0"/>
              </a:rPr>
              <a:t> </a:t>
            </a:r>
            <a:r>
              <a:rPr lang="en-GB" sz="1100" b="0" dirty="0">
                <a:solidFill>
                  <a:srgbClr val="098658"/>
                </a:solidFill>
                <a:effectLst/>
                <a:latin typeface="Menlo" panose="020B0609030804020204" pitchFamily="49" charset="0"/>
              </a:rPr>
              <a:t>32ul</a:t>
            </a:r>
            <a:r>
              <a:rPr lang="en-GB" sz="1100" b="0" dirty="0">
                <a:solidFill>
                  <a:srgbClr val="3B3B3B"/>
                </a:solidFill>
                <a:effectLst/>
                <a:latin typeface="Menlo" panose="020B0609030804020204" pitchFamily="49" charset="0"/>
              </a:rPr>
              <a:t> </a:t>
            </a:r>
            <a:r>
              <a:rPr lang="en-GB" sz="1100" b="0" dirty="0">
                <a:solidFill>
                  <a:srgbClr val="0000FF"/>
                </a:solidFill>
                <a:effectLst/>
                <a:latin typeface="Menlo" panose="020B0609030804020204" pitchFamily="49" charset="0"/>
              </a:rPr>
              <a:t>in</a:t>
            </a:r>
            <a:endParaRPr lang="en-GB" sz="1100" b="0" dirty="0">
              <a:solidFill>
                <a:srgbClr val="3B3B3B"/>
              </a:solidFill>
              <a:effectLst/>
              <a:latin typeface="Menlo" panose="020B0609030804020204" pitchFamily="49" charset="0"/>
            </a:endParaRPr>
          </a:p>
          <a:p>
            <a:r>
              <a:rPr lang="en-GB" sz="1100" b="0" dirty="0">
                <a:solidFill>
                  <a:srgbClr val="795E26"/>
                </a:solidFill>
                <a:effectLst/>
                <a:latin typeface="Menlo" panose="020B0609030804020204" pitchFamily="49" charset="0"/>
              </a:rPr>
              <a:t>poly1305_do</a:t>
            </a:r>
            <a:r>
              <a:rPr lang="en-GB" sz="1100" b="0" dirty="0">
                <a:solidFill>
                  <a:srgbClr val="3B3B3B"/>
                </a:solidFill>
                <a:effectLst/>
                <a:latin typeface="Menlo" panose="020B0609030804020204" pitchFamily="49" charset="0"/>
              </a:rPr>
              <a:t> </a:t>
            </a:r>
            <a:r>
              <a:rPr lang="en-GB" sz="1100" b="0" dirty="0">
                <a:solidFill>
                  <a:srgbClr val="267F99"/>
                </a:solidFill>
                <a:effectLst/>
                <a:latin typeface="Menlo" panose="020B0609030804020204" pitchFamily="49" charset="0"/>
              </a:rPr>
              <a:t>#</a:t>
            </a:r>
            <a:r>
              <a:rPr lang="en-GB" sz="1100" b="0" dirty="0">
                <a:solidFill>
                  <a:srgbClr val="795E26"/>
                </a:solidFill>
                <a:effectLst/>
                <a:latin typeface="Menlo" panose="020B0609030804020204" pitchFamily="49" charset="0"/>
              </a:rPr>
              <a:t>w</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key</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aadlen</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aad</a:t>
            </a:r>
            <a:r>
              <a:rPr lang="en-GB" sz="1100" b="0" dirty="0">
                <a:solidFill>
                  <a:srgbClr val="3B3B3B"/>
                </a:solidFill>
                <a:effectLst/>
                <a:latin typeface="Menlo" panose="020B0609030804020204" pitchFamily="49" charset="0"/>
              </a:rPr>
              <a:t> </a:t>
            </a:r>
            <a:r>
              <a:rPr lang="en-GB" sz="1100" b="0" dirty="0" err="1">
                <a:solidFill>
                  <a:srgbClr val="795E26"/>
                </a:solidFill>
                <a:effectLst/>
                <a:latin typeface="Menlo" panose="020B0609030804020204" pitchFamily="49" charset="0"/>
              </a:rPr>
              <a:t>mlen</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cipher</a:t>
            </a:r>
            <a:r>
              <a:rPr lang="en-GB" sz="1100" b="0" dirty="0">
                <a:solidFill>
                  <a:srgbClr val="3B3B3B"/>
                </a:solidFill>
                <a:effectLst/>
                <a:latin typeface="Menlo" panose="020B0609030804020204" pitchFamily="49" charset="0"/>
              </a:rPr>
              <a:t> </a:t>
            </a:r>
            <a:r>
              <a:rPr lang="en-GB" sz="1100" b="0" dirty="0">
                <a:solidFill>
                  <a:srgbClr val="795E26"/>
                </a:solidFill>
                <a:effectLst/>
                <a:latin typeface="Menlo" panose="020B0609030804020204" pitchFamily="49" charset="0"/>
              </a:rPr>
              <a:t>mac</a:t>
            </a:r>
            <a:endParaRPr lang="en-GB" sz="1100" b="0" dirty="0">
              <a:solidFill>
                <a:srgbClr val="3B3B3B"/>
              </a:solidFill>
              <a:effectLst/>
              <a:latin typeface="Menlo" panose="020B0609030804020204" pitchFamily="49" charset="0"/>
            </a:endParaRPr>
          </a:p>
        </p:txBody>
      </p:sp>
      <p:grpSp>
        <p:nvGrpSpPr>
          <p:cNvPr id="5" name="Pre/post">
            <a:extLst>
              <a:ext uri="{FF2B5EF4-FFF2-40B4-BE49-F238E27FC236}">
                <a16:creationId xmlns:a16="http://schemas.microsoft.com/office/drawing/2014/main" id="{54C87FC4-D81C-57E3-5216-3601F882C31F}"/>
              </a:ext>
            </a:extLst>
          </p:cNvPr>
          <p:cNvGrpSpPr/>
          <p:nvPr/>
        </p:nvGrpSpPr>
        <p:grpSpPr>
          <a:xfrm>
            <a:off x="343222" y="2752425"/>
            <a:ext cx="5545510" cy="1283776"/>
            <a:chOff x="439220" y="3933509"/>
            <a:chExt cx="5115271" cy="1283776"/>
          </a:xfrm>
        </p:grpSpPr>
        <p:sp>
          <p:nvSpPr>
            <p:cNvPr id="7" name="Rectangle: Rounded Corners 13">
              <a:extLst>
                <a:ext uri="{FF2B5EF4-FFF2-40B4-BE49-F238E27FC236}">
                  <a16:creationId xmlns:a16="http://schemas.microsoft.com/office/drawing/2014/main" id="{7657920E-5C70-2F39-AD0F-5DF669CE25E5}"/>
                </a:ext>
              </a:extLst>
            </p:cNvPr>
            <p:cNvSpPr/>
            <p:nvPr/>
          </p:nvSpPr>
          <p:spPr>
            <a:xfrm>
              <a:off x="439220" y="4297150"/>
              <a:ext cx="5115271" cy="9201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EC5339-8EA5-56F2-DD50-347652B46DE9}"/>
                </a:ext>
              </a:extLst>
            </p:cNvPr>
            <p:cNvSpPr txBox="1"/>
            <p:nvPr/>
          </p:nvSpPr>
          <p:spPr>
            <a:xfrm>
              <a:off x="2832935" y="3933509"/>
              <a:ext cx="2710311" cy="338554"/>
            </a:xfrm>
            <a:prstGeom prst="rect">
              <a:avLst/>
            </a:prstGeom>
            <a:noFill/>
          </p:spPr>
          <p:txBody>
            <a:bodyPr wrap="square" rtlCol="0">
              <a:spAutoFit/>
            </a:bodyPr>
            <a:lstStyle/>
            <a:p>
              <a:pPr algn="ctr"/>
              <a:r>
                <a:rPr lang="en-US" sz="1600" b="1" dirty="0">
                  <a:solidFill>
                    <a:srgbClr val="FF0000"/>
                  </a:solidFill>
                </a:rPr>
                <a:t>Formal pre/postconditions</a:t>
              </a:r>
            </a:p>
          </p:txBody>
        </p:sp>
      </p:grpSp>
      <p:grpSp>
        <p:nvGrpSpPr>
          <p:cNvPr id="9" name="Proof obligations">
            <a:extLst>
              <a:ext uri="{FF2B5EF4-FFF2-40B4-BE49-F238E27FC236}">
                <a16:creationId xmlns:a16="http://schemas.microsoft.com/office/drawing/2014/main" id="{DC49C3CB-EEA4-8B1E-9935-CF353E7616DE}"/>
              </a:ext>
            </a:extLst>
          </p:cNvPr>
          <p:cNvGrpSpPr/>
          <p:nvPr/>
        </p:nvGrpSpPr>
        <p:grpSpPr>
          <a:xfrm>
            <a:off x="343224" y="4097766"/>
            <a:ext cx="5545512" cy="1821654"/>
            <a:chOff x="-2913694" y="3873194"/>
            <a:chExt cx="3965472" cy="816730"/>
          </a:xfrm>
        </p:grpSpPr>
        <p:sp>
          <p:nvSpPr>
            <p:cNvPr id="10" name="Rectangle: Rounded Corners 38">
              <a:extLst>
                <a:ext uri="{FF2B5EF4-FFF2-40B4-BE49-F238E27FC236}">
                  <a16:creationId xmlns:a16="http://schemas.microsoft.com/office/drawing/2014/main" id="{9C244895-4F56-AEED-ABC4-BDBF72FF7936}"/>
                </a:ext>
              </a:extLst>
            </p:cNvPr>
            <p:cNvSpPr/>
            <p:nvPr/>
          </p:nvSpPr>
          <p:spPr>
            <a:xfrm>
              <a:off x="-2913694" y="3873194"/>
              <a:ext cx="3965472" cy="652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F0C713-70EE-C80C-9A85-D1754E5053C9}"/>
                </a:ext>
              </a:extLst>
            </p:cNvPr>
            <p:cNvSpPr txBox="1"/>
            <p:nvPr/>
          </p:nvSpPr>
          <p:spPr>
            <a:xfrm>
              <a:off x="-2240566" y="4538135"/>
              <a:ext cx="2999070" cy="151789"/>
            </a:xfrm>
            <a:prstGeom prst="rect">
              <a:avLst/>
            </a:prstGeom>
            <a:noFill/>
          </p:spPr>
          <p:txBody>
            <a:bodyPr wrap="square" rtlCol="0">
              <a:spAutoFit/>
            </a:bodyPr>
            <a:lstStyle/>
            <a:p>
              <a:pPr algn="ctr"/>
              <a:r>
                <a:rPr lang="en-US" sz="1600" b="1" dirty="0">
                  <a:solidFill>
                    <a:srgbClr val="FF0000"/>
                  </a:solidFill>
                </a:rPr>
                <a:t>Proof obligations sent to Z3 SMT solver</a:t>
              </a:r>
            </a:p>
          </p:txBody>
        </p:sp>
      </p:grpSp>
      <p:grpSp>
        <p:nvGrpSpPr>
          <p:cNvPr id="33" name="Unknown assertion failed">
            <a:extLst>
              <a:ext uri="{FF2B5EF4-FFF2-40B4-BE49-F238E27FC236}">
                <a16:creationId xmlns:a16="http://schemas.microsoft.com/office/drawing/2014/main" id="{B6724C9E-1AC0-7D37-CD25-AA282234BF0A}"/>
              </a:ext>
            </a:extLst>
          </p:cNvPr>
          <p:cNvGrpSpPr/>
          <p:nvPr/>
        </p:nvGrpSpPr>
        <p:grpSpPr>
          <a:xfrm>
            <a:off x="5144769" y="4283285"/>
            <a:ext cx="3718557" cy="880872"/>
            <a:chOff x="3115977" y="4470219"/>
            <a:chExt cx="3718557" cy="880872"/>
          </a:xfrm>
        </p:grpSpPr>
        <p:sp>
          <p:nvSpPr>
            <p:cNvPr id="16" name="Unknown assertion failed">
              <a:extLst>
                <a:ext uri="{FF2B5EF4-FFF2-40B4-BE49-F238E27FC236}">
                  <a16:creationId xmlns:a16="http://schemas.microsoft.com/office/drawing/2014/main" id="{08C136AC-3632-ABFF-D3C8-8BF10D506F44}"/>
                </a:ext>
              </a:extLst>
            </p:cNvPr>
            <p:cNvSpPr txBox="1"/>
            <p:nvPr/>
          </p:nvSpPr>
          <p:spPr>
            <a:xfrm>
              <a:off x="3884070" y="4725989"/>
              <a:ext cx="2950464" cy="369332"/>
            </a:xfrm>
            <a:prstGeom prst="rect">
              <a:avLst/>
            </a:prstGeom>
            <a:noFill/>
          </p:spPr>
          <p:txBody>
            <a:bodyPr wrap="square" rtlCol="0">
              <a:spAutoFit/>
            </a:bodyPr>
            <a:lstStyle/>
            <a:p>
              <a:r>
                <a:rPr lang="en-FR" dirty="0"/>
                <a:t>“Unknown assertion failed”</a:t>
              </a:r>
            </a:p>
          </p:txBody>
        </p:sp>
        <p:pic>
          <p:nvPicPr>
            <p:cNvPr id="15" name="Boom">
              <a:extLst>
                <a:ext uri="{FF2B5EF4-FFF2-40B4-BE49-F238E27FC236}">
                  <a16:creationId xmlns:a16="http://schemas.microsoft.com/office/drawing/2014/main" id="{9AC270B1-10F1-09AF-A3C3-7FF6175B8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977" y="4470219"/>
              <a:ext cx="880872" cy="880872"/>
            </a:xfrm>
            <a:prstGeom prst="rect">
              <a:avLst/>
            </a:prstGeom>
          </p:spPr>
        </p:pic>
      </p:grpSp>
      <p:pic>
        <p:nvPicPr>
          <p:cNvPr id="13" name="Hourglass">
            <a:extLst>
              <a:ext uri="{FF2B5EF4-FFF2-40B4-BE49-F238E27FC236}">
                <a16:creationId xmlns:a16="http://schemas.microsoft.com/office/drawing/2014/main" id="{7AE56877-1FAE-1131-79C9-D2BDD7068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145" y="4352348"/>
            <a:ext cx="711944" cy="711944"/>
          </a:xfrm>
          <a:prstGeom prst="rect">
            <a:avLst/>
          </a:prstGeom>
        </p:spPr>
      </p:pic>
      <p:sp>
        <p:nvSpPr>
          <p:cNvPr id="4" name="Slide Number Placeholder 3">
            <a:extLst>
              <a:ext uri="{FF2B5EF4-FFF2-40B4-BE49-F238E27FC236}">
                <a16:creationId xmlns:a16="http://schemas.microsoft.com/office/drawing/2014/main" id="{DB09B5B0-0F85-C4FD-4CBD-0681CF251ADC}"/>
              </a:ext>
            </a:extLst>
          </p:cNvPr>
          <p:cNvSpPr>
            <a:spLocks noGrp="1"/>
          </p:cNvSpPr>
          <p:nvPr>
            <p:ph type="sldNum" sz="quarter" idx="12"/>
          </p:nvPr>
        </p:nvSpPr>
        <p:spPr/>
        <p:txBody>
          <a:bodyPr/>
          <a:lstStyle/>
          <a:p>
            <a:fld id="{515FE655-FEAC-4907-96EE-E5DDF44A632D}" type="slidenum">
              <a:rPr lang="en-US" smtClean="0"/>
              <a:t>13</a:t>
            </a:fld>
            <a:endParaRPr lang="en-US" dirty="0"/>
          </a:p>
        </p:txBody>
      </p:sp>
      <p:grpSp>
        <p:nvGrpSpPr>
          <p:cNvPr id="34" name="Goal state 1">
            <a:extLst>
              <a:ext uri="{FF2B5EF4-FFF2-40B4-BE49-F238E27FC236}">
                <a16:creationId xmlns:a16="http://schemas.microsoft.com/office/drawing/2014/main" id="{F4BB717D-27ED-5703-AA4F-2D777D11B5A5}"/>
              </a:ext>
            </a:extLst>
          </p:cNvPr>
          <p:cNvGrpSpPr/>
          <p:nvPr/>
        </p:nvGrpSpPr>
        <p:grpSpPr>
          <a:xfrm>
            <a:off x="1801663" y="2881444"/>
            <a:ext cx="3159841" cy="2065644"/>
            <a:chOff x="5902230" y="1260283"/>
            <a:chExt cx="3159841" cy="2065644"/>
          </a:xfrm>
        </p:grpSpPr>
        <p:sp>
          <p:nvSpPr>
            <p:cNvPr id="35" name="Triangle 34">
              <a:extLst>
                <a:ext uri="{FF2B5EF4-FFF2-40B4-BE49-F238E27FC236}">
                  <a16:creationId xmlns:a16="http://schemas.microsoft.com/office/drawing/2014/main" id="{E69C7AB7-5045-0C5D-C37C-9E6F72BA453C}"/>
                </a:ext>
              </a:extLst>
            </p:cNvPr>
            <p:cNvSpPr/>
            <p:nvPr/>
          </p:nvSpPr>
          <p:spPr>
            <a:xfrm rot="12763537">
              <a:off x="7035521" y="2677726"/>
              <a:ext cx="177914" cy="648201"/>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36" name="TextBox 35">
              <a:extLst>
                <a:ext uri="{FF2B5EF4-FFF2-40B4-BE49-F238E27FC236}">
                  <a16:creationId xmlns:a16="http://schemas.microsoft.com/office/drawing/2014/main" id="{7C8A297C-6C63-B658-DF98-BC4F0C7D67BD}"/>
                </a:ext>
              </a:extLst>
            </p:cNvPr>
            <p:cNvSpPr txBox="1"/>
            <p:nvPr/>
          </p:nvSpPr>
          <p:spPr>
            <a:xfrm>
              <a:off x="5902230" y="1260283"/>
              <a:ext cx="3159841" cy="1631216"/>
            </a:xfrm>
            <a:prstGeom prst="rect">
              <a:avLst/>
            </a:prstGeom>
            <a:solidFill>
              <a:srgbClr val="FAFAFA"/>
            </a:solidFill>
            <a:ln>
              <a:solidFill>
                <a:schemeClr val="tx1"/>
              </a:solidFill>
            </a:ln>
          </p:spPr>
          <p:txBody>
            <a:bodyPr wrap="square">
              <a:spAutoFit/>
            </a:bodyPr>
            <a:lstStyle/>
            <a:p>
              <a:r>
                <a:rPr lang="en-GB" sz="1000" b="0" dirty="0">
                  <a:solidFill>
                    <a:srgbClr val="795E26"/>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32ul</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input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output</a:t>
              </a:r>
              <a:r>
                <a:rPr lang="en-GB" sz="1000" b="0" dirty="0">
                  <a:solidFill>
                    <a:srgbClr val="267F99"/>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tag</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16ul</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state</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h0</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chacha20_create</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p:txBody>
        </p:sp>
      </p:grpSp>
      <p:grpSp>
        <p:nvGrpSpPr>
          <p:cNvPr id="37" name="Goal state 2">
            <a:extLst>
              <a:ext uri="{FF2B5EF4-FFF2-40B4-BE49-F238E27FC236}">
                <a16:creationId xmlns:a16="http://schemas.microsoft.com/office/drawing/2014/main" id="{0D453A38-C1A8-4FBF-3721-B2B4452ACE1B}"/>
              </a:ext>
            </a:extLst>
          </p:cNvPr>
          <p:cNvGrpSpPr/>
          <p:nvPr/>
        </p:nvGrpSpPr>
        <p:grpSpPr>
          <a:xfrm>
            <a:off x="2222539" y="3105123"/>
            <a:ext cx="3159841" cy="2369510"/>
            <a:chOff x="5876220" y="955300"/>
            <a:chExt cx="3159841" cy="2369510"/>
          </a:xfrm>
        </p:grpSpPr>
        <p:sp>
          <p:nvSpPr>
            <p:cNvPr id="38" name="Triangle 37">
              <a:extLst>
                <a:ext uri="{FF2B5EF4-FFF2-40B4-BE49-F238E27FC236}">
                  <a16:creationId xmlns:a16="http://schemas.microsoft.com/office/drawing/2014/main" id="{6E473D9D-B7A2-899F-91E6-AF9F2FE9B9B1}"/>
                </a:ext>
              </a:extLst>
            </p:cNvPr>
            <p:cNvSpPr/>
            <p:nvPr/>
          </p:nvSpPr>
          <p:spPr>
            <a:xfrm rot="12763537">
              <a:off x="7351780" y="2676609"/>
              <a:ext cx="177914" cy="648201"/>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39" name="TextBox 38">
              <a:extLst>
                <a:ext uri="{FF2B5EF4-FFF2-40B4-BE49-F238E27FC236}">
                  <a16:creationId xmlns:a16="http://schemas.microsoft.com/office/drawing/2014/main" id="{B5DF3A25-DB2D-0B2D-CC4A-3840123365A8}"/>
                </a:ext>
              </a:extLst>
            </p:cNvPr>
            <p:cNvSpPr txBox="1"/>
            <p:nvPr/>
          </p:nvSpPr>
          <p:spPr>
            <a:xfrm>
              <a:off x="5876220" y="955300"/>
              <a:ext cx="3159841" cy="1938992"/>
            </a:xfrm>
            <a:prstGeom prst="rect">
              <a:avLst/>
            </a:prstGeom>
            <a:solidFill>
              <a:srgbClr val="FAFAFA"/>
            </a:solidFill>
            <a:ln>
              <a:solidFill>
                <a:schemeClr val="tx1"/>
              </a:solidFill>
            </a:ln>
          </p:spPr>
          <p:txBody>
            <a:bodyPr wrap="square">
              <a:spAutoFit/>
            </a:bodyPr>
            <a:lstStyle/>
            <a:p>
              <a:r>
                <a:rPr lang="en-GB" sz="1000" b="0" dirty="0">
                  <a:solidFill>
                    <a:srgbClr val="795E26"/>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32ul</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input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output</a:t>
              </a:r>
              <a:r>
                <a:rPr lang="en-GB" sz="1000" b="0" dirty="0">
                  <a:solidFill>
                    <a:srgbClr val="267F99"/>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tag</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16ul</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state</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h0</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chacha20_create</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h2</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h2</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chacha20_init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p:txBody>
        </p:sp>
      </p:grpSp>
      <p:grpSp>
        <p:nvGrpSpPr>
          <p:cNvPr id="40" name="Goal state 3">
            <a:extLst>
              <a:ext uri="{FF2B5EF4-FFF2-40B4-BE49-F238E27FC236}">
                <a16:creationId xmlns:a16="http://schemas.microsoft.com/office/drawing/2014/main" id="{8748FBC8-73D7-A54C-694F-C6499FF2680B}"/>
              </a:ext>
            </a:extLst>
          </p:cNvPr>
          <p:cNvGrpSpPr/>
          <p:nvPr/>
        </p:nvGrpSpPr>
        <p:grpSpPr>
          <a:xfrm>
            <a:off x="2918392" y="3211303"/>
            <a:ext cx="3159841" cy="2604963"/>
            <a:chOff x="5013146" y="720964"/>
            <a:chExt cx="3159841" cy="2604963"/>
          </a:xfrm>
        </p:grpSpPr>
        <p:sp>
          <p:nvSpPr>
            <p:cNvPr id="41" name="Triangle 40">
              <a:extLst>
                <a:ext uri="{FF2B5EF4-FFF2-40B4-BE49-F238E27FC236}">
                  <a16:creationId xmlns:a16="http://schemas.microsoft.com/office/drawing/2014/main" id="{B1426692-58DD-692A-DE9E-3CADDADA5876}"/>
                </a:ext>
              </a:extLst>
            </p:cNvPr>
            <p:cNvSpPr/>
            <p:nvPr/>
          </p:nvSpPr>
          <p:spPr>
            <a:xfrm rot="12763537">
              <a:off x="7035521" y="2677726"/>
              <a:ext cx="177914" cy="648201"/>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42" name="TextBox 41">
              <a:extLst>
                <a:ext uri="{FF2B5EF4-FFF2-40B4-BE49-F238E27FC236}">
                  <a16:creationId xmlns:a16="http://schemas.microsoft.com/office/drawing/2014/main" id="{EE48F22F-F1E9-A665-86F3-F9AF9E61E24A}"/>
                </a:ext>
              </a:extLst>
            </p:cNvPr>
            <p:cNvSpPr txBox="1"/>
            <p:nvPr/>
          </p:nvSpPr>
          <p:spPr>
            <a:xfrm>
              <a:off x="5013146" y="720964"/>
              <a:ext cx="3159841" cy="2246769"/>
            </a:xfrm>
            <a:prstGeom prst="rect">
              <a:avLst/>
            </a:prstGeom>
            <a:solidFill>
              <a:srgbClr val="FAFAFA"/>
            </a:solidFill>
            <a:ln>
              <a:solidFill>
                <a:schemeClr val="tx1"/>
              </a:solidFill>
            </a:ln>
          </p:spPr>
          <p:txBody>
            <a:bodyPr wrap="square">
              <a:spAutoFit/>
            </a:bodyPr>
            <a:lstStyle/>
            <a:p>
              <a:r>
                <a:rPr lang="en-GB" sz="1000" b="0" dirty="0">
                  <a:solidFill>
                    <a:srgbClr val="795E26"/>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32ul</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input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output</a:t>
              </a:r>
              <a:r>
                <a:rPr lang="en-GB" sz="1000" b="0" dirty="0">
                  <a:solidFill>
                    <a:srgbClr val="267F99"/>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tag</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lbuffer</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uint8</a:t>
              </a:r>
              <a:r>
                <a:rPr lang="en-GB" sz="1000" b="0" dirty="0">
                  <a:solidFill>
                    <a:srgbClr val="3B3B3B"/>
                  </a:solidFill>
                  <a:effectLst/>
                  <a:latin typeface="Menlo" panose="020B0609030804020204" pitchFamily="49" charset="0"/>
                </a:rPr>
                <a:t> </a:t>
              </a:r>
              <a:r>
                <a:rPr lang="en-GB" sz="1000" b="0" dirty="0">
                  <a:solidFill>
                    <a:srgbClr val="098658"/>
                  </a:solidFill>
                  <a:effectLst/>
                  <a:latin typeface="Menlo" panose="020B0609030804020204" pitchFamily="49" charset="0"/>
                </a:rPr>
                <a:t>16ul</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state</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h0</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h1</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chacha20_create</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h2</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h2</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chacha20_init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795E26"/>
                  </a:solidFill>
                  <a:effectLst/>
                  <a:latin typeface="Menlo" panose="020B0609030804020204" pitchFamily="49" charset="0"/>
                </a:rPr>
                <a:t>h3</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mem</a:t>
              </a:r>
              <a:endParaRPr lang="en-GB" sz="1000" b="0" dirty="0">
                <a:solidFill>
                  <a:srgbClr val="3B3B3B"/>
                </a:solidFill>
                <a:effectLst/>
                <a:latin typeface="Menlo" panose="020B0609030804020204" pitchFamily="49" charset="0"/>
              </a:endParaRPr>
            </a:p>
            <a:p>
              <a:r>
                <a:rPr lang="en-GB" sz="1000" b="0" dirty="0" err="1">
                  <a:solidFill>
                    <a:srgbClr val="795E26"/>
                  </a:solidFill>
                  <a:effectLst/>
                  <a:latin typeface="Menlo" panose="020B0609030804020204" pitchFamily="49" charset="0"/>
                </a:rPr>
                <a:t>to_v</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h3</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ctx</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Spec.</a:t>
              </a:r>
              <a:r>
                <a:rPr lang="en-GB" sz="1000" b="0" dirty="0">
                  <a:solidFill>
                    <a:srgbClr val="795E26"/>
                  </a:solidFill>
                  <a:effectLst/>
                  <a:latin typeface="Menlo" panose="020B0609030804020204" pitchFamily="49" charset="0"/>
                </a:rPr>
                <a:t>chacha20_update</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267F99"/>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p:txBody>
        </p:sp>
      </p:grpSp>
      <p:grpSp>
        <p:nvGrpSpPr>
          <p:cNvPr id="43" name="Unstability">
            <a:extLst>
              <a:ext uri="{FF2B5EF4-FFF2-40B4-BE49-F238E27FC236}">
                <a16:creationId xmlns:a16="http://schemas.microsoft.com/office/drawing/2014/main" id="{BDD11970-E303-F6F4-371C-449B402CB437}"/>
              </a:ext>
            </a:extLst>
          </p:cNvPr>
          <p:cNvGrpSpPr/>
          <p:nvPr/>
        </p:nvGrpSpPr>
        <p:grpSpPr>
          <a:xfrm>
            <a:off x="6125038" y="1614612"/>
            <a:ext cx="5746834" cy="959250"/>
            <a:chOff x="6167077" y="1614612"/>
            <a:chExt cx="5431542" cy="959250"/>
          </a:xfrm>
        </p:grpSpPr>
        <p:sp>
          <p:nvSpPr>
            <p:cNvPr id="24" name="TextBox 23">
              <a:extLst>
                <a:ext uri="{FF2B5EF4-FFF2-40B4-BE49-F238E27FC236}">
                  <a16:creationId xmlns:a16="http://schemas.microsoft.com/office/drawing/2014/main" id="{F2AEC456-0619-C1B2-B14F-7C6F5AFEFD5F}"/>
                </a:ext>
              </a:extLst>
            </p:cNvPr>
            <p:cNvSpPr txBox="1"/>
            <p:nvPr/>
          </p:nvSpPr>
          <p:spPr>
            <a:xfrm>
              <a:off x="6167077" y="1614612"/>
              <a:ext cx="4017781" cy="369332"/>
            </a:xfrm>
            <a:prstGeom prst="rect">
              <a:avLst/>
            </a:prstGeom>
            <a:noFill/>
          </p:spPr>
          <p:txBody>
            <a:bodyPr wrap="square" rtlCol="0">
              <a:spAutoFit/>
            </a:bodyPr>
            <a:lstStyle/>
            <a:p>
              <a:r>
                <a:rPr lang="en-FR" dirty="0"/>
                <a:t>Proofs become </a:t>
              </a:r>
              <a:r>
                <a:rPr lang="en-FR" b="1" dirty="0"/>
                <a:t>unstable</a:t>
              </a:r>
              <a:r>
                <a:rPr lang="en-FR" dirty="0"/>
                <a:t>:</a:t>
              </a:r>
            </a:p>
          </p:txBody>
        </p:sp>
        <p:sp>
          <p:nvSpPr>
            <p:cNvPr id="27" name="TextBox 26">
              <a:extLst>
                <a:ext uri="{FF2B5EF4-FFF2-40B4-BE49-F238E27FC236}">
                  <a16:creationId xmlns:a16="http://schemas.microsoft.com/office/drawing/2014/main" id="{B7AF1B00-E685-EA14-6C7B-B38A09DAA10F}"/>
                </a:ext>
              </a:extLst>
            </p:cNvPr>
            <p:cNvSpPr txBox="1"/>
            <p:nvPr/>
          </p:nvSpPr>
          <p:spPr>
            <a:xfrm>
              <a:off x="6262215" y="2037966"/>
              <a:ext cx="5336403" cy="276999"/>
            </a:xfrm>
            <a:prstGeom prst="rect">
              <a:avLst/>
            </a:prstGeom>
            <a:solidFill>
              <a:srgbClr val="FAFAFA"/>
            </a:solidFill>
          </p:spPr>
          <p:txBody>
            <a:bodyPr wrap="square">
              <a:spAutoFit/>
            </a:bodyPr>
            <a:lstStyle/>
            <a:p>
              <a:r>
                <a:rPr lang="en-GB" sz="1200" b="0" dirty="0">
                  <a:solidFill>
                    <a:srgbClr val="267F99"/>
                  </a:solidFill>
                  <a:effectLst/>
                  <a:latin typeface="Menlo" panose="020B0609030804020204" pitchFamily="49" charset="0"/>
                </a:rPr>
                <a:t>#</a:t>
              </a:r>
              <a:r>
                <a:rPr lang="en-GB" sz="1200" b="0" dirty="0">
                  <a:solidFill>
                    <a:srgbClr val="795E26"/>
                  </a:solidFill>
                  <a:effectLst/>
                  <a:latin typeface="Menlo" panose="020B0609030804020204" pitchFamily="49" charset="0"/>
                </a:rPr>
                <a:t>push</a:t>
              </a:r>
              <a:r>
                <a:rPr lang="en-GB" sz="1200" b="0" dirty="0">
                  <a:solidFill>
                    <a:srgbClr val="267F99"/>
                  </a:solidFill>
                  <a:effectLst/>
                  <a:latin typeface="Menlo" panose="020B0609030804020204" pitchFamily="49" charset="0"/>
                </a:rPr>
                <a:t>-</a:t>
              </a:r>
              <a:r>
                <a:rPr lang="en-GB" sz="1200" b="0" dirty="0">
                  <a:solidFill>
                    <a:srgbClr val="795E26"/>
                  </a:solidFill>
                  <a:effectLst/>
                  <a:latin typeface="Menlo" panose="020B0609030804020204" pitchFamily="49" charset="0"/>
                </a:rPr>
                <a:t>options</a:t>
              </a:r>
              <a:r>
                <a:rPr lang="en-GB" sz="1200" b="0" dirty="0">
                  <a:solidFill>
                    <a:srgbClr val="3B3B3B"/>
                  </a:solidFill>
                  <a:effectLst/>
                  <a:latin typeface="Menlo" panose="020B0609030804020204" pitchFamily="49" charset="0"/>
                </a:rPr>
                <a:t> </a:t>
              </a:r>
              <a:r>
                <a:rPr lang="en-GB" sz="1200" b="0" dirty="0">
                  <a:solidFill>
                    <a:srgbClr val="A31515"/>
                  </a:solidFill>
                  <a:effectLst/>
                  <a:latin typeface="Menlo" panose="020B0609030804020204" pitchFamily="49" charset="0"/>
                </a:rPr>
                <a:t>"--z3cliopt </a:t>
              </a:r>
              <a:r>
                <a:rPr lang="en-GB" sz="1200" b="0" dirty="0" err="1">
                  <a:solidFill>
                    <a:srgbClr val="A31515"/>
                  </a:solidFill>
                  <a:effectLst/>
                  <a:latin typeface="Menlo" panose="020B0609030804020204" pitchFamily="49" charset="0"/>
                </a:rPr>
                <a:t>smt.arith.nl</a:t>
              </a:r>
              <a:r>
                <a:rPr lang="en-GB" sz="1200" b="0" dirty="0">
                  <a:solidFill>
                    <a:srgbClr val="A31515"/>
                  </a:solidFill>
                  <a:effectLst/>
                  <a:latin typeface="Menlo" panose="020B0609030804020204" pitchFamily="49" charset="0"/>
                </a:rPr>
                <a:t>=false"</a:t>
              </a:r>
              <a:endParaRPr lang="en-GB" sz="1200" b="0" dirty="0">
                <a:solidFill>
                  <a:srgbClr val="3B3B3B"/>
                </a:solidFill>
                <a:effectLst/>
                <a:latin typeface="Menlo" panose="020B0609030804020204" pitchFamily="49" charset="0"/>
              </a:endParaRPr>
            </a:p>
          </p:txBody>
        </p:sp>
        <p:sp>
          <p:nvSpPr>
            <p:cNvPr id="28" name="TextBox 27">
              <a:extLst>
                <a:ext uri="{FF2B5EF4-FFF2-40B4-BE49-F238E27FC236}">
                  <a16:creationId xmlns:a16="http://schemas.microsoft.com/office/drawing/2014/main" id="{E545452C-DB20-DDCB-B1EA-63A5C948FE05}"/>
                </a:ext>
              </a:extLst>
            </p:cNvPr>
            <p:cNvSpPr txBox="1"/>
            <p:nvPr/>
          </p:nvSpPr>
          <p:spPr>
            <a:xfrm>
              <a:off x="6262215" y="2296863"/>
              <a:ext cx="5336404" cy="276999"/>
            </a:xfrm>
            <a:prstGeom prst="rect">
              <a:avLst/>
            </a:prstGeom>
            <a:solidFill>
              <a:srgbClr val="FAFAFA"/>
            </a:solidFill>
          </p:spPr>
          <p:txBody>
            <a:bodyPr wrap="square">
              <a:spAutoFit/>
            </a:bodyPr>
            <a:lstStyle/>
            <a:p>
              <a:r>
                <a:rPr lang="en-GB" sz="1200" b="0" dirty="0">
                  <a:solidFill>
                    <a:srgbClr val="267F99"/>
                  </a:solidFill>
                  <a:effectLst/>
                  <a:latin typeface="Menlo" panose="020B0609030804020204" pitchFamily="49" charset="0"/>
                </a:rPr>
                <a:t>#</a:t>
              </a:r>
              <a:r>
                <a:rPr lang="en-GB" sz="1200" b="0" dirty="0">
                  <a:solidFill>
                    <a:srgbClr val="795E26"/>
                  </a:solidFill>
                  <a:effectLst/>
                  <a:latin typeface="Menlo" panose="020B0609030804020204" pitchFamily="49" charset="0"/>
                </a:rPr>
                <a:t>push</a:t>
              </a:r>
              <a:r>
                <a:rPr lang="en-GB" sz="1200" b="0" dirty="0">
                  <a:solidFill>
                    <a:srgbClr val="267F99"/>
                  </a:solidFill>
                  <a:effectLst/>
                  <a:latin typeface="Menlo" panose="020B0609030804020204" pitchFamily="49" charset="0"/>
                </a:rPr>
                <a:t>-</a:t>
              </a:r>
              <a:r>
                <a:rPr lang="en-GB" sz="1200" b="0" dirty="0">
                  <a:solidFill>
                    <a:srgbClr val="795E26"/>
                  </a:solidFill>
                  <a:effectLst/>
                  <a:latin typeface="Menlo" panose="020B0609030804020204" pitchFamily="49" charset="0"/>
                </a:rPr>
                <a:t>options</a:t>
              </a:r>
              <a:r>
                <a:rPr lang="en-GB" sz="1200" b="0" dirty="0">
                  <a:solidFill>
                    <a:srgbClr val="3B3B3B"/>
                  </a:solidFill>
                  <a:effectLst/>
                  <a:latin typeface="Menlo" panose="020B0609030804020204" pitchFamily="49" charset="0"/>
                </a:rPr>
                <a:t> </a:t>
              </a:r>
              <a:r>
                <a:rPr lang="en-GB" sz="1200" b="0" dirty="0">
                  <a:solidFill>
                    <a:srgbClr val="A31515"/>
                  </a:solidFill>
                  <a:effectLst/>
                  <a:latin typeface="Menlo" panose="020B0609030804020204" pitchFamily="49" charset="0"/>
                </a:rPr>
                <a:t>"--</a:t>
              </a:r>
              <a:r>
                <a:rPr lang="en-GB" sz="1200" b="0" dirty="0" err="1">
                  <a:solidFill>
                    <a:srgbClr val="A31515"/>
                  </a:solidFill>
                  <a:effectLst/>
                  <a:latin typeface="Menlo" panose="020B0609030804020204" pitchFamily="49" charset="0"/>
                </a:rPr>
                <a:t>using_facts_from</a:t>
              </a:r>
              <a:r>
                <a:rPr lang="en-GB" sz="1200" b="0" dirty="0">
                  <a:solidFill>
                    <a:srgbClr val="A31515"/>
                  </a:solidFill>
                  <a:effectLst/>
                  <a:latin typeface="Menlo" panose="020B0609030804020204" pitchFamily="49" charset="0"/>
                </a:rPr>
                <a:t> '*,-</a:t>
              </a:r>
              <a:r>
                <a:rPr lang="en-GB" sz="1200" b="0" dirty="0" err="1">
                  <a:solidFill>
                    <a:srgbClr val="A31515"/>
                  </a:solidFill>
                  <a:effectLst/>
                  <a:latin typeface="Menlo" panose="020B0609030804020204" pitchFamily="49" charset="0"/>
                </a:rPr>
                <a:t>Seq.slice_slice</a:t>
              </a:r>
              <a:r>
                <a:rPr lang="en-GB" sz="1200" b="0" dirty="0">
                  <a:solidFill>
                    <a:srgbClr val="A31515"/>
                  </a:solidFill>
                  <a:effectLst/>
                  <a:latin typeface="Menlo" panose="020B0609030804020204" pitchFamily="49" charset="0"/>
                </a:rPr>
                <a:t>'"</a:t>
              </a:r>
              <a:endParaRPr lang="en-GB" sz="1200" b="0" dirty="0">
                <a:solidFill>
                  <a:srgbClr val="3B3B3B"/>
                </a:solidFill>
                <a:effectLst/>
                <a:latin typeface="Menlo" panose="020B0609030804020204" pitchFamily="49" charset="0"/>
              </a:endParaRPr>
            </a:p>
          </p:txBody>
        </p:sp>
      </p:grpSp>
      <p:pic>
        <p:nvPicPr>
          <p:cNvPr id="46" name="F*">
            <a:extLst>
              <a:ext uri="{FF2B5EF4-FFF2-40B4-BE49-F238E27FC236}">
                <a16:creationId xmlns:a16="http://schemas.microsoft.com/office/drawing/2014/main" id="{51CBAF54-C991-CB76-C013-4843405AC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5056" y="1783716"/>
            <a:ext cx="651584" cy="651584"/>
          </a:xfrm>
          <a:prstGeom prst="rect">
            <a:avLst/>
          </a:prstGeom>
        </p:spPr>
      </p:pic>
      <p:pic>
        <p:nvPicPr>
          <p:cNvPr id="47" name="Ok" descr="Icon&#10;&#10;Description automatically generated">
            <a:extLst>
              <a:ext uri="{FF2B5EF4-FFF2-40B4-BE49-F238E27FC236}">
                <a16:creationId xmlns:a16="http://schemas.microsoft.com/office/drawing/2014/main" id="{9CAAEE30-E9CA-2ECB-9175-B43B57FAED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3479" y="4553265"/>
            <a:ext cx="642633" cy="642633"/>
          </a:xfrm>
          <a:prstGeom prst="rect">
            <a:avLst/>
          </a:prstGeom>
        </p:spPr>
      </p:pic>
    </p:spTree>
    <p:extLst>
      <p:ext uri="{BB962C8B-B14F-4D97-AF65-F5344CB8AC3E}">
        <p14:creationId xmlns:p14="http://schemas.microsoft.com/office/powerpoint/2010/main" val="3970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p:bldP spid="20"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5255-1CEF-E22A-B979-87A4633E2052}"/>
              </a:ext>
            </a:extLst>
          </p:cNvPr>
          <p:cNvSpPr>
            <a:spLocks noGrp="1"/>
          </p:cNvSpPr>
          <p:nvPr>
            <p:ph type="title"/>
          </p:nvPr>
        </p:nvSpPr>
        <p:spPr/>
        <p:txBody>
          <a:bodyPr>
            <a:noAutofit/>
          </a:bodyPr>
          <a:lstStyle/>
          <a:p>
            <a:pPr algn="ctr"/>
            <a:r>
              <a:rPr lang="en-FR" sz="4800" b="1" dirty="0"/>
              <a:t>Design choice 2:</a:t>
            </a:r>
            <a:br>
              <a:rPr lang="en-FR" sz="4800" b="1" dirty="0"/>
            </a:br>
            <a:r>
              <a:rPr lang="en-FR" sz="4800" b="1" dirty="0"/>
              <a:t>Custom, extensible automation with interactive theorem provers</a:t>
            </a:r>
            <a:endParaRPr lang="en-FR" sz="4800" dirty="0"/>
          </a:p>
        </p:txBody>
      </p:sp>
      <p:sp>
        <p:nvSpPr>
          <p:cNvPr id="4" name="Slide Number Placeholder 3">
            <a:extLst>
              <a:ext uri="{FF2B5EF4-FFF2-40B4-BE49-F238E27FC236}">
                <a16:creationId xmlns:a16="http://schemas.microsoft.com/office/drawing/2014/main" id="{4E54E0DD-E9F6-DF7B-05B5-F9FC820EC6B9}"/>
              </a:ext>
            </a:extLst>
          </p:cNvPr>
          <p:cNvSpPr>
            <a:spLocks noGrp="1"/>
          </p:cNvSpPr>
          <p:nvPr>
            <p:ph type="sldNum" sz="quarter" idx="12"/>
          </p:nvPr>
        </p:nvSpPr>
        <p:spPr/>
        <p:txBody>
          <a:bodyPr/>
          <a:lstStyle/>
          <a:p>
            <a:fld id="{515FE655-FEAC-4907-96EE-E5DDF44A632D}" type="slidenum">
              <a:rPr lang="en-US" smtClean="0"/>
              <a:t>14</a:t>
            </a:fld>
            <a:endParaRPr lang="en-US"/>
          </a:p>
        </p:txBody>
      </p:sp>
    </p:spTree>
    <p:extLst>
      <p:ext uri="{BB962C8B-B14F-4D97-AF65-F5344CB8AC3E}">
        <p14:creationId xmlns:p14="http://schemas.microsoft.com/office/powerpoint/2010/main" val="242357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afe Rust">
            <a:extLst>
              <a:ext uri="{FF2B5EF4-FFF2-40B4-BE49-F238E27FC236}">
                <a16:creationId xmlns:a16="http://schemas.microsoft.com/office/drawing/2014/main" id="{52457201-7206-7EFC-7E31-62EC34F6FBD8}"/>
              </a:ext>
            </a:extLst>
          </p:cNvPr>
          <p:cNvSpPr/>
          <p:nvPr/>
        </p:nvSpPr>
        <p:spPr>
          <a:xfrm>
            <a:off x="1603268" y="2686591"/>
            <a:ext cx="1398959" cy="718169"/>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Safe Rust</a:t>
            </a:r>
          </a:p>
        </p:txBody>
      </p:sp>
      <p:sp>
        <p:nvSpPr>
          <p:cNvPr id="103" name="Arrow: Right 102">
            <a:extLst>
              <a:ext uri="{FF2B5EF4-FFF2-40B4-BE49-F238E27FC236}">
                <a16:creationId xmlns:a16="http://schemas.microsoft.com/office/drawing/2014/main" id="{2133D7BA-ECB5-49E7-B6B0-D0742D10EDF4}"/>
              </a:ext>
            </a:extLst>
          </p:cNvPr>
          <p:cNvSpPr/>
          <p:nvPr/>
        </p:nvSpPr>
        <p:spPr>
          <a:xfrm>
            <a:off x="7579267" y="2681613"/>
            <a:ext cx="1667182" cy="723147"/>
          </a:xfrm>
          <a:prstGeom prst="rightArrow">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a:t>λ</a:t>
            </a:r>
            <a:r>
              <a:rPr lang="en-US" b="1"/>
              <a:t>-Calculus</a:t>
            </a:r>
          </a:p>
        </p:txBody>
      </p:sp>
      <p:sp>
        <p:nvSpPr>
          <p:cNvPr id="11" name="Arrow: Right 10">
            <a:extLst>
              <a:ext uri="{FF2B5EF4-FFF2-40B4-BE49-F238E27FC236}">
                <a16:creationId xmlns:a16="http://schemas.microsoft.com/office/drawing/2014/main" id="{B82D783C-57F7-4EFB-A675-A73CB3331927}"/>
              </a:ext>
            </a:extLst>
          </p:cNvPr>
          <p:cNvSpPr/>
          <p:nvPr/>
        </p:nvSpPr>
        <p:spPr>
          <a:xfrm>
            <a:off x="4549850" y="2705465"/>
            <a:ext cx="1626542" cy="68886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a:t>LLBC</a:t>
            </a:r>
          </a:p>
        </p:txBody>
      </p:sp>
      <p:sp>
        <p:nvSpPr>
          <p:cNvPr id="2" name="Title 1">
            <a:extLst>
              <a:ext uri="{FF2B5EF4-FFF2-40B4-BE49-F238E27FC236}">
                <a16:creationId xmlns:a16="http://schemas.microsoft.com/office/drawing/2014/main" id="{376FFB17-73F6-4E5E-86F0-84DCB7C51B5F}"/>
              </a:ext>
            </a:extLst>
          </p:cNvPr>
          <p:cNvSpPr>
            <a:spLocks noGrp="1"/>
          </p:cNvSpPr>
          <p:nvPr>
            <p:ph type="title"/>
          </p:nvPr>
        </p:nvSpPr>
        <p:spPr/>
        <p:txBody>
          <a:bodyPr/>
          <a:lstStyle/>
          <a:p>
            <a:r>
              <a:rPr lang="en-US" dirty="0"/>
              <a:t>Infrastructure</a:t>
            </a:r>
          </a:p>
        </p:txBody>
      </p:sp>
      <p:sp>
        <p:nvSpPr>
          <p:cNvPr id="4" name="Rectangle: Rounded Corners 3">
            <a:extLst>
              <a:ext uri="{FF2B5EF4-FFF2-40B4-BE49-F238E27FC236}">
                <a16:creationId xmlns:a16="http://schemas.microsoft.com/office/drawing/2014/main" id="{F2B6F7F1-156C-4908-AD43-02F8AF15D968}"/>
              </a:ext>
            </a:extLst>
          </p:cNvPr>
          <p:cNvSpPr/>
          <p:nvPr/>
        </p:nvSpPr>
        <p:spPr>
          <a:xfrm>
            <a:off x="3005455" y="2544366"/>
            <a:ext cx="1537946" cy="1011060"/>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a:t>Charon</a:t>
            </a:r>
          </a:p>
        </p:txBody>
      </p:sp>
      <p:pic>
        <p:nvPicPr>
          <p:cNvPr id="1026" name="Picture 2" descr="F* (programming language) - Wikipedia">
            <a:extLst>
              <a:ext uri="{FF2B5EF4-FFF2-40B4-BE49-F238E27FC236}">
                <a16:creationId xmlns:a16="http://schemas.microsoft.com/office/drawing/2014/main" id="{3434FB14-CA82-41D0-9BF5-C0C7A434B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420" y="169275"/>
            <a:ext cx="1074201" cy="1074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ll Coq Interactive Theorem Prover on Debian using the Snap Store |  Snapcraft">
            <a:extLst>
              <a:ext uri="{FF2B5EF4-FFF2-40B4-BE49-F238E27FC236}">
                <a16:creationId xmlns:a16="http://schemas.microsoft.com/office/drawing/2014/main" id="{218E93A3-47B4-4071-BE69-2687EE2F0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696" y="1355528"/>
            <a:ext cx="1074201" cy="1074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DB8E72-AB7F-48DB-B134-7B67AE490D73}"/>
              </a:ext>
            </a:extLst>
          </p:cNvPr>
          <p:cNvSpPr txBox="1"/>
          <p:nvPr/>
        </p:nvSpPr>
        <p:spPr>
          <a:xfrm>
            <a:off x="10364239" y="2629967"/>
            <a:ext cx="1353846" cy="523220"/>
          </a:xfrm>
          <a:prstGeom prst="rect">
            <a:avLst/>
          </a:prstGeom>
          <a:noFill/>
        </p:spPr>
        <p:txBody>
          <a:bodyPr wrap="square" rtlCol="0">
            <a:spAutoFit/>
          </a:bodyPr>
          <a:lstStyle/>
          <a:p>
            <a:pPr algn="ctr"/>
            <a:r>
              <a:rPr lang="en-US" sz="2800" b="1" dirty="0"/>
              <a:t>HOL4</a:t>
            </a:r>
          </a:p>
        </p:txBody>
      </p:sp>
      <p:pic>
        <p:nvPicPr>
          <p:cNvPr id="10" name="Graphic 9">
            <a:extLst>
              <a:ext uri="{FF2B5EF4-FFF2-40B4-BE49-F238E27FC236}">
                <a16:creationId xmlns:a16="http://schemas.microsoft.com/office/drawing/2014/main" id="{65231218-E49F-4879-A453-265978776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84696" y="3305905"/>
            <a:ext cx="1505138" cy="1314418"/>
          </a:xfrm>
          <a:prstGeom prst="rect">
            <a:avLst/>
          </a:prstGeom>
        </p:spPr>
      </p:pic>
      <p:cxnSp>
        <p:nvCxnSpPr>
          <p:cNvPr id="17" name="Connector: Curved 16">
            <a:extLst>
              <a:ext uri="{FF2B5EF4-FFF2-40B4-BE49-F238E27FC236}">
                <a16:creationId xmlns:a16="http://schemas.microsoft.com/office/drawing/2014/main" id="{86C5F946-FB78-4F50-B4F1-71D2A2AB3F3C}"/>
              </a:ext>
            </a:extLst>
          </p:cNvPr>
          <p:cNvCxnSpPr>
            <a:cxnSpLocks/>
          </p:cNvCxnSpPr>
          <p:nvPr/>
        </p:nvCxnSpPr>
        <p:spPr>
          <a:xfrm flipV="1">
            <a:off x="8271089" y="1200535"/>
            <a:ext cx="1211884" cy="1842653"/>
          </a:xfrm>
          <a:prstGeom prst="curvedConnector2">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24" name="Connector: Curved 23">
            <a:extLst>
              <a:ext uri="{FF2B5EF4-FFF2-40B4-BE49-F238E27FC236}">
                <a16:creationId xmlns:a16="http://schemas.microsoft.com/office/drawing/2014/main" id="{03933C8F-FCB9-4365-AEBC-52B6D3DE0D5A}"/>
              </a:ext>
            </a:extLst>
          </p:cNvPr>
          <p:cNvCxnSpPr>
            <a:cxnSpLocks/>
          </p:cNvCxnSpPr>
          <p:nvPr/>
        </p:nvCxnSpPr>
        <p:spPr>
          <a:xfrm flipV="1">
            <a:off x="8271089" y="2067228"/>
            <a:ext cx="1822061" cy="975959"/>
          </a:xfrm>
          <a:prstGeom prst="curvedConnector3">
            <a:avLst>
              <a:gd name="adj1" fmla="val 63940"/>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3" name="Connector: Curved 32">
            <a:extLst>
              <a:ext uri="{FF2B5EF4-FFF2-40B4-BE49-F238E27FC236}">
                <a16:creationId xmlns:a16="http://schemas.microsoft.com/office/drawing/2014/main" id="{F57C2471-ABA8-4BEA-B615-C08E4D793286}"/>
              </a:ext>
            </a:extLst>
          </p:cNvPr>
          <p:cNvCxnSpPr>
            <a:cxnSpLocks/>
          </p:cNvCxnSpPr>
          <p:nvPr/>
        </p:nvCxnSpPr>
        <p:spPr>
          <a:xfrm flipV="1">
            <a:off x="8271089" y="2836920"/>
            <a:ext cx="2143377" cy="206267"/>
          </a:xfrm>
          <a:prstGeom prst="curvedConnector3">
            <a:avLst>
              <a:gd name="adj1" fmla="val 59243"/>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6" name="Connector: Curved 35">
            <a:extLst>
              <a:ext uri="{FF2B5EF4-FFF2-40B4-BE49-F238E27FC236}">
                <a16:creationId xmlns:a16="http://schemas.microsoft.com/office/drawing/2014/main" id="{88CDF52C-A50A-428E-89B6-490AB5137959}"/>
              </a:ext>
            </a:extLst>
          </p:cNvPr>
          <p:cNvCxnSpPr>
            <a:cxnSpLocks/>
          </p:cNvCxnSpPr>
          <p:nvPr/>
        </p:nvCxnSpPr>
        <p:spPr>
          <a:xfrm>
            <a:off x="8271089" y="3043188"/>
            <a:ext cx="2012382" cy="623182"/>
          </a:xfrm>
          <a:prstGeom prst="curvedConnector3">
            <a:avLst>
              <a:gd name="adj1" fmla="val 64237"/>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cxnSp>
        <p:nvCxnSpPr>
          <p:cNvPr id="44" name="Connector: Curved 43">
            <a:extLst>
              <a:ext uri="{FF2B5EF4-FFF2-40B4-BE49-F238E27FC236}">
                <a16:creationId xmlns:a16="http://schemas.microsoft.com/office/drawing/2014/main" id="{A147C79A-7107-47C0-85D3-BDC516A95000}"/>
              </a:ext>
            </a:extLst>
          </p:cNvPr>
          <p:cNvCxnSpPr>
            <a:cxnSpLocks/>
          </p:cNvCxnSpPr>
          <p:nvPr/>
        </p:nvCxnSpPr>
        <p:spPr>
          <a:xfrm>
            <a:off x="8271089" y="3043187"/>
            <a:ext cx="911030" cy="1971363"/>
          </a:xfrm>
          <a:prstGeom prst="curvedConnector2">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pic>
        <p:nvPicPr>
          <p:cNvPr id="80" name="Ok">
            <a:extLst>
              <a:ext uri="{FF2B5EF4-FFF2-40B4-BE49-F238E27FC236}">
                <a16:creationId xmlns:a16="http://schemas.microsoft.com/office/drawing/2014/main" id="{7017302D-EB53-4A30-B30F-0F1BD3E110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27368" y="539684"/>
            <a:ext cx="642633" cy="642633"/>
          </a:xfrm>
          <a:prstGeom prst="rect">
            <a:avLst/>
          </a:prstGeom>
        </p:spPr>
      </p:pic>
      <p:sp>
        <p:nvSpPr>
          <p:cNvPr id="109" name="TextBox 108">
            <a:extLst>
              <a:ext uri="{FF2B5EF4-FFF2-40B4-BE49-F238E27FC236}">
                <a16:creationId xmlns:a16="http://schemas.microsoft.com/office/drawing/2014/main" id="{BAABFCC8-5560-4983-A4F6-AF26F2F33E55}"/>
              </a:ext>
            </a:extLst>
          </p:cNvPr>
          <p:cNvSpPr txBox="1"/>
          <p:nvPr/>
        </p:nvSpPr>
        <p:spPr>
          <a:xfrm>
            <a:off x="9656166" y="4542744"/>
            <a:ext cx="1353846" cy="523220"/>
          </a:xfrm>
          <a:prstGeom prst="rect">
            <a:avLst/>
          </a:prstGeom>
          <a:noFill/>
        </p:spPr>
        <p:txBody>
          <a:bodyPr wrap="square" rtlCol="0">
            <a:spAutoFit/>
          </a:bodyPr>
          <a:lstStyle/>
          <a:p>
            <a:pPr algn="ctr"/>
            <a:r>
              <a:rPr lang="en-US" sz="2800" b="1" dirty="0"/>
              <a:t>. . .</a:t>
            </a:r>
          </a:p>
        </p:txBody>
      </p:sp>
      <p:cxnSp>
        <p:nvCxnSpPr>
          <p:cNvPr id="129" name="Connector: Curved 128">
            <a:extLst>
              <a:ext uri="{FF2B5EF4-FFF2-40B4-BE49-F238E27FC236}">
                <a16:creationId xmlns:a16="http://schemas.microsoft.com/office/drawing/2014/main" id="{0C01DA42-A1DB-4D14-A897-EEA98D0FF3FF}"/>
              </a:ext>
            </a:extLst>
          </p:cNvPr>
          <p:cNvCxnSpPr>
            <a:cxnSpLocks/>
          </p:cNvCxnSpPr>
          <p:nvPr/>
        </p:nvCxnSpPr>
        <p:spPr>
          <a:xfrm>
            <a:off x="8271089" y="3043187"/>
            <a:ext cx="1667182" cy="1645079"/>
          </a:xfrm>
          <a:prstGeom prst="curvedConnector3">
            <a:avLst>
              <a:gd name="adj1" fmla="val 68282"/>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sp>
        <p:nvSpPr>
          <p:cNvPr id="3" name="Pure model">
            <a:extLst>
              <a:ext uri="{FF2B5EF4-FFF2-40B4-BE49-F238E27FC236}">
                <a16:creationId xmlns:a16="http://schemas.microsoft.com/office/drawing/2014/main" id="{7B954085-527D-F8D9-E216-75DECDE34CCD}"/>
              </a:ext>
            </a:extLst>
          </p:cNvPr>
          <p:cNvSpPr/>
          <p:nvPr/>
        </p:nvSpPr>
        <p:spPr>
          <a:xfrm>
            <a:off x="7579267" y="2890575"/>
            <a:ext cx="1646438" cy="33532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Pure model</a:t>
            </a:r>
          </a:p>
        </p:txBody>
      </p:sp>
      <p:pic>
        <p:nvPicPr>
          <p:cNvPr id="13" name="Ok">
            <a:extLst>
              <a:ext uri="{FF2B5EF4-FFF2-40B4-BE49-F238E27FC236}">
                <a16:creationId xmlns:a16="http://schemas.microsoft.com/office/drawing/2014/main" id="{2AB2C59D-8D1E-75FF-4F77-CF9339033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3394" y="1586055"/>
            <a:ext cx="642633" cy="642633"/>
          </a:xfrm>
          <a:prstGeom prst="rect">
            <a:avLst/>
          </a:prstGeom>
        </p:spPr>
      </p:pic>
      <p:pic>
        <p:nvPicPr>
          <p:cNvPr id="15" name="Ok" descr="Icon&#10;&#10;Description automatically generated">
            <a:extLst>
              <a:ext uri="{FF2B5EF4-FFF2-40B4-BE49-F238E27FC236}">
                <a16:creationId xmlns:a16="http://schemas.microsoft.com/office/drawing/2014/main" id="{D0CA69FD-1EEB-7CA1-7BF0-46242CC40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4963" y="5165858"/>
            <a:ext cx="642633" cy="642633"/>
          </a:xfrm>
          <a:prstGeom prst="rect">
            <a:avLst/>
          </a:prstGeom>
        </p:spPr>
      </p:pic>
      <p:pic>
        <p:nvPicPr>
          <p:cNvPr id="19" name="Ok" descr="Icon&#10;&#10;Description automatically generated">
            <a:extLst>
              <a:ext uri="{FF2B5EF4-FFF2-40B4-BE49-F238E27FC236}">
                <a16:creationId xmlns:a16="http://schemas.microsoft.com/office/drawing/2014/main" id="{62C1191F-1BC0-655D-7D63-A8D7DF7CD0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93298" y="2567423"/>
            <a:ext cx="642633" cy="642633"/>
          </a:xfrm>
          <a:prstGeom prst="rect">
            <a:avLst/>
          </a:prstGeom>
        </p:spPr>
      </p:pic>
      <p:sp>
        <p:nvSpPr>
          <p:cNvPr id="6" name="Rectangle: Rounded Corners 5">
            <a:extLst>
              <a:ext uri="{FF2B5EF4-FFF2-40B4-BE49-F238E27FC236}">
                <a16:creationId xmlns:a16="http://schemas.microsoft.com/office/drawing/2014/main" id="{43A20CCB-60A0-43AB-B539-F020CFC234C5}"/>
              </a:ext>
            </a:extLst>
          </p:cNvPr>
          <p:cNvSpPr/>
          <p:nvPr/>
        </p:nvSpPr>
        <p:spPr>
          <a:xfrm>
            <a:off x="6140975" y="2544366"/>
            <a:ext cx="1455696" cy="1011060"/>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Aeneas</a:t>
            </a:r>
          </a:p>
        </p:txBody>
      </p:sp>
      <p:sp>
        <p:nvSpPr>
          <p:cNvPr id="53" name="Aeneas">
            <a:extLst>
              <a:ext uri="{FF2B5EF4-FFF2-40B4-BE49-F238E27FC236}">
                <a16:creationId xmlns:a16="http://schemas.microsoft.com/office/drawing/2014/main" id="{281D97EC-C0D9-52F8-D6A3-7A9FC95FF07A}"/>
              </a:ext>
            </a:extLst>
          </p:cNvPr>
          <p:cNvSpPr/>
          <p:nvPr/>
        </p:nvSpPr>
        <p:spPr>
          <a:xfrm>
            <a:off x="3005455" y="2547207"/>
            <a:ext cx="4588171" cy="1011060"/>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Aeneas</a:t>
            </a:r>
          </a:p>
        </p:txBody>
      </p:sp>
      <p:pic>
        <p:nvPicPr>
          <p:cNvPr id="1030" name="Picture 6" descr="Lean">
            <a:extLst>
              <a:ext uri="{FF2B5EF4-FFF2-40B4-BE49-F238E27FC236}">
                <a16:creationId xmlns:a16="http://schemas.microsoft.com/office/drawing/2014/main" id="{7D5FA638-A8F7-44D7-AA13-B945B6692F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7031" y="5064693"/>
            <a:ext cx="1446293" cy="7231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BA1624-AB82-2E78-529E-EF0C488E193E}"/>
              </a:ext>
            </a:extLst>
          </p:cNvPr>
          <p:cNvSpPr txBox="1"/>
          <p:nvPr/>
        </p:nvSpPr>
        <p:spPr>
          <a:xfrm>
            <a:off x="6866300" y="5360413"/>
            <a:ext cx="1743128" cy="1377764"/>
          </a:xfrm>
          <a:prstGeom prst="rect">
            <a:avLst/>
          </a:prstGeom>
          <a:noFill/>
        </p:spPr>
        <p:txBody>
          <a:bodyPr wrap="square" rtlCol="0">
            <a:spAutoFit/>
          </a:bodyPr>
          <a:lstStyle/>
          <a:p>
            <a:endParaRPr lang="en-FR" dirty="0"/>
          </a:p>
        </p:txBody>
      </p:sp>
      <p:sp>
        <p:nvSpPr>
          <p:cNvPr id="14" name="TextBox 13">
            <a:extLst>
              <a:ext uri="{FF2B5EF4-FFF2-40B4-BE49-F238E27FC236}">
                <a16:creationId xmlns:a16="http://schemas.microsoft.com/office/drawing/2014/main" id="{5CDDCE06-23CA-1C03-47F3-CCE23BBDCC9D}"/>
              </a:ext>
            </a:extLst>
          </p:cNvPr>
          <p:cNvSpPr txBox="1"/>
          <p:nvPr/>
        </p:nvSpPr>
        <p:spPr>
          <a:xfrm>
            <a:off x="4789288" y="4919277"/>
            <a:ext cx="4057104" cy="923330"/>
          </a:xfrm>
          <a:prstGeom prst="rect">
            <a:avLst/>
          </a:prstGeom>
          <a:noFill/>
        </p:spPr>
        <p:txBody>
          <a:bodyPr wrap="square" rtlCol="0">
            <a:spAutoFit/>
          </a:bodyPr>
          <a:lstStyle/>
          <a:p>
            <a:pPr algn="r"/>
            <a:r>
              <a:rPr lang="en-GB" dirty="0"/>
              <a:t>G</a:t>
            </a:r>
            <a:r>
              <a:rPr lang="en-FR" dirty="0"/>
              <a:t>reat user interface</a:t>
            </a:r>
          </a:p>
          <a:p>
            <a:pPr algn="r"/>
            <a:r>
              <a:rPr lang="en-FR" dirty="0"/>
              <a:t>Dynamic community</a:t>
            </a:r>
          </a:p>
          <a:p>
            <a:pPr algn="r"/>
            <a:r>
              <a:rPr lang="en-FR" dirty="0"/>
              <a:t>Powerful meta-programming</a:t>
            </a:r>
          </a:p>
        </p:txBody>
      </p:sp>
      <p:pic>
        <p:nvPicPr>
          <p:cNvPr id="8" name="Rust">
            <a:extLst>
              <a:ext uri="{FF2B5EF4-FFF2-40B4-BE49-F238E27FC236}">
                <a16:creationId xmlns:a16="http://schemas.microsoft.com/office/drawing/2014/main" id="{90E87B60-F393-9FA7-D1EB-04657A9FF7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9171" y="2629495"/>
            <a:ext cx="807422" cy="807422"/>
          </a:xfrm>
          <a:prstGeom prst="rect">
            <a:avLst/>
          </a:prstGeom>
        </p:spPr>
      </p:pic>
      <p:sp>
        <p:nvSpPr>
          <p:cNvPr id="20" name="TextBox 19">
            <a:extLst>
              <a:ext uri="{FF2B5EF4-FFF2-40B4-BE49-F238E27FC236}">
                <a16:creationId xmlns:a16="http://schemas.microsoft.com/office/drawing/2014/main" id="{BF34BD68-BD50-3A64-CE97-9CB5B7B76B4D}"/>
              </a:ext>
            </a:extLst>
          </p:cNvPr>
          <p:cNvSpPr txBox="1"/>
          <p:nvPr/>
        </p:nvSpPr>
        <p:spPr>
          <a:xfrm>
            <a:off x="7075582" y="1809109"/>
            <a:ext cx="2310246" cy="923330"/>
          </a:xfrm>
          <a:prstGeom prst="rect">
            <a:avLst/>
          </a:prstGeom>
          <a:noFill/>
        </p:spPr>
        <p:txBody>
          <a:bodyPr wrap="square" rtlCol="0">
            <a:spAutoFit/>
          </a:bodyPr>
          <a:lstStyle/>
          <a:p>
            <a:pPr algn="ctr"/>
            <a:r>
              <a:rPr lang="en-FR" b="1" dirty="0"/>
              <a:t>Design choice 1:</a:t>
            </a:r>
          </a:p>
          <a:p>
            <a:pPr algn="ctr"/>
            <a:r>
              <a:rPr lang="en-GB" dirty="0"/>
              <a:t>N</a:t>
            </a:r>
            <a:r>
              <a:rPr lang="en-FR" dirty="0"/>
              <a:t>o memory reasoning</a:t>
            </a:r>
          </a:p>
        </p:txBody>
      </p:sp>
      <p:sp>
        <p:nvSpPr>
          <p:cNvPr id="21" name="TextBox 20">
            <a:extLst>
              <a:ext uri="{FF2B5EF4-FFF2-40B4-BE49-F238E27FC236}">
                <a16:creationId xmlns:a16="http://schemas.microsoft.com/office/drawing/2014/main" id="{09FB244E-06D8-8BC5-1666-6FC7EE60B9E6}"/>
              </a:ext>
            </a:extLst>
          </p:cNvPr>
          <p:cNvSpPr txBox="1"/>
          <p:nvPr/>
        </p:nvSpPr>
        <p:spPr>
          <a:xfrm>
            <a:off x="8086681" y="5768464"/>
            <a:ext cx="3355610" cy="646331"/>
          </a:xfrm>
          <a:prstGeom prst="rect">
            <a:avLst/>
          </a:prstGeom>
          <a:noFill/>
        </p:spPr>
        <p:txBody>
          <a:bodyPr wrap="square" rtlCol="0">
            <a:spAutoFit/>
          </a:bodyPr>
          <a:lstStyle/>
          <a:p>
            <a:pPr algn="ctr"/>
            <a:r>
              <a:rPr lang="en-FR" b="1" dirty="0"/>
              <a:t>Design choice 2:</a:t>
            </a:r>
          </a:p>
          <a:p>
            <a:pPr algn="ctr"/>
            <a:r>
              <a:rPr lang="en-GB" dirty="0"/>
              <a:t>C</a:t>
            </a:r>
            <a:r>
              <a:rPr lang="en-FR" dirty="0"/>
              <a:t>ustom automation with ITPs</a:t>
            </a:r>
          </a:p>
        </p:txBody>
      </p:sp>
      <p:sp>
        <p:nvSpPr>
          <p:cNvPr id="5" name="Pure model rectangle">
            <a:extLst>
              <a:ext uri="{FF2B5EF4-FFF2-40B4-BE49-F238E27FC236}">
                <a16:creationId xmlns:a16="http://schemas.microsoft.com/office/drawing/2014/main" id="{FDF457F4-1865-3F54-3654-DD3E5F7048B2}"/>
              </a:ext>
            </a:extLst>
          </p:cNvPr>
          <p:cNvSpPr/>
          <p:nvPr/>
        </p:nvSpPr>
        <p:spPr>
          <a:xfrm>
            <a:off x="7411453" y="2732439"/>
            <a:ext cx="1974375" cy="661888"/>
          </a:xfrm>
          <a:prstGeom prst="round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6" name="Slide Number Placeholder 15">
            <a:extLst>
              <a:ext uri="{FF2B5EF4-FFF2-40B4-BE49-F238E27FC236}">
                <a16:creationId xmlns:a16="http://schemas.microsoft.com/office/drawing/2014/main" id="{0E3773FE-DFEB-73C1-6DC2-3E13996E6F04}"/>
              </a:ext>
            </a:extLst>
          </p:cNvPr>
          <p:cNvSpPr>
            <a:spLocks noGrp="1"/>
          </p:cNvSpPr>
          <p:nvPr>
            <p:ph type="sldNum" sz="quarter" idx="12"/>
          </p:nvPr>
        </p:nvSpPr>
        <p:spPr/>
        <p:txBody>
          <a:bodyPr/>
          <a:lstStyle/>
          <a:p>
            <a:fld id="{515FE655-FEAC-4907-96EE-E5DDF44A632D}" type="slidenum">
              <a:rPr lang="en-US" smtClean="0"/>
              <a:t>15</a:t>
            </a:fld>
            <a:endParaRPr lang="en-US"/>
          </a:p>
        </p:txBody>
      </p:sp>
      <p:grpSp>
        <p:nvGrpSpPr>
          <p:cNvPr id="32" name="No need for live, disjoint">
            <a:extLst>
              <a:ext uri="{FF2B5EF4-FFF2-40B4-BE49-F238E27FC236}">
                <a16:creationId xmlns:a16="http://schemas.microsoft.com/office/drawing/2014/main" id="{D3D5BF6E-BFB4-3BF2-9544-738E4D740EAD}"/>
              </a:ext>
            </a:extLst>
          </p:cNvPr>
          <p:cNvGrpSpPr/>
          <p:nvPr/>
        </p:nvGrpSpPr>
        <p:grpSpPr>
          <a:xfrm>
            <a:off x="3942045" y="3210056"/>
            <a:ext cx="4925480" cy="1164106"/>
            <a:chOff x="3942045" y="3210056"/>
            <a:chExt cx="4925480" cy="1164106"/>
          </a:xfrm>
        </p:grpSpPr>
        <p:cxnSp>
          <p:nvCxnSpPr>
            <p:cNvPr id="29" name="Straight Arrow Connector 28">
              <a:extLst>
                <a:ext uri="{FF2B5EF4-FFF2-40B4-BE49-F238E27FC236}">
                  <a16:creationId xmlns:a16="http://schemas.microsoft.com/office/drawing/2014/main" id="{974C6809-C497-0566-B79C-2D400AC5D5AE}"/>
                </a:ext>
              </a:extLst>
            </p:cNvPr>
            <p:cNvCxnSpPr>
              <a:cxnSpLocks/>
            </p:cNvCxnSpPr>
            <p:nvPr/>
          </p:nvCxnSpPr>
          <p:spPr>
            <a:xfrm flipV="1">
              <a:off x="7924800" y="3210056"/>
              <a:ext cx="346289" cy="456314"/>
            </a:xfrm>
            <a:prstGeom prst="straightConnector1">
              <a:avLst/>
            </a:prstGeom>
            <a:ln w="381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CACD2E1-A735-580F-FFD5-0C5C535BACA3}"/>
                </a:ext>
              </a:extLst>
            </p:cNvPr>
            <p:cNvSpPr txBox="1"/>
            <p:nvPr/>
          </p:nvSpPr>
          <p:spPr>
            <a:xfrm>
              <a:off x="3942045" y="3727831"/>
              <a:ext cx="4925480" cy="646331"/>
            </a:xfrm>
            <a:prstGeom prst="rect">
              <a:avLst/>
            </a:prstGeom>
            <a:noFill/>
          </p:spPr>
          <p:txBody>
            <a:bodyPr wrap="square" rtlCol="0">
              <a:spAutoFit/>
            </a:bodyPr>
            <a:lstStyle/>
            <a:p>
              <a:pPr algn="ctr"/>
              <a:r>
                <a:rPr lang="en-FR" b="1" dirty="0">
                  <a:solidFill>
                    <a:srgbClr val="FF0000"/>
                  </a:solidFill>
                </a:rPr>
                <a:t>No need for </a:t>
              </a:r>
              <a:r>
                <a:rPr lang="en-FR" b="1" dirty="0">
                  <a:solidFill>
                    <a:srgbClr val="FF0000"/>
                  </a:solidFill>
                  <a:latin typeface="Consolas" panose="020B0609020204030204" pitchFamily="49" charset="0"/>
                  <a:cs typeface="Consolas" panose="020B0609020204030204" pitchFamily="49" charset="0"/>
                </a:rPr>
                <a:t>live h x</a:t>
              </a:r>
              <a:r>
                <a:rPr lang="en-FR" b="1" dirty="0">
                  <a:solidFill>
                    <a:srgbClr val="FF0000"/>
                  </a:solidFill>
                </a:rPr>
                <a:t>, </a:t>
              </a:r>
              <a:r>
                <a:rPr lang="en-FR" b="1" dirty="0">
                  <a:solidFill>
                    <a:srgbClr val="FF0000"/>
                  </a:solidFill>
                  <a:latin typeface="Consolas" panose="020B0609020204030204" pitchFamily="49" charset="0"/>
                  <a:cs typeface="Consolas" panose="020B0609020204030204" pitchFamily="49" charset="0"/>
                </a:rPr>
                <a:t>disjoint x y</a:t>
              </a:r>
              <a:r>
                <a:rPr lang="en-FR" b="1" dirty="0">
                  <a:solidFill>
                    <a:srgbClr val="FF0000"/>
                  </a:solidFill>
                </a:rPr>
                <a:t>, etc.!</a:t>
              </a:r>
            </a:p>
            <a:p>
              <a:pPr algn="ctr"/>
              <a:r>
                <a:rPr lang="en-FR" b="1" dirty="0">
                  <a:solidFill>
                    <a:srgbClr val="FF0000"/>
                  </a:solidFill>
                </a:rPr>
                <a:t>Focus on functional correctness</a:t>
              </a:r>
            </a:p>
          </p:txBody>
        </p:sp>
      </p:grpSp>
    </p:spTree>
    <p:extLst>
      <p:ext uri="{BB962C8B-B14F-4D97-AF65-F5344CB8AC3E}">
        <p14:creationId xmlns:p14="http://schemas.microsoft.com/office/powerpoint/2010/main" val="23347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50" fill="hold"/>
                                        <p:tgtEl>
                                          <p:spTgt spid="1030"/>
                                        </p:tgtEl>
                                      </p:cBhvr>
                                      <p:by x="150000" y="150000"/>
                                    </p:animScale>
                                  </p:childTnLst>
                                </p:cTn>
                              </p:par>
                            </p:childTnLst>
                          </p:cTn>
                        </p:par>
                        <p:par>
                          <p:cTn id="29" fill="hold">
                            <p:stCondLst>
                              <p:cond delay="250"/>
                            </p:stCondLst>
                            <p:childTnLst>
                              <p:par>
                                <p:cTn id="30" presetID="6" presetClass="emph" presetSubtype="0" fill="hold" nodeType="afterEffect">
                                  <p:stCondLst>
                                    <p:cond delay="0"/>
                                  </p:stCondLst>
                                  <p:childTnLst>
                                    <p:animScale>
                                      <p:cBhvr>
                                        <p:cTn id="31" dur="250" fill="hold"/>
                                        <p:tgtEl>
                                          <p:spTgt spid="1030"/>
                                        </p:tgtEl>
                                      </p:cBhvr>
                                      <p:by x="67000" y="67000"/>
                                    </p:animScale>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500"/>
                                        <p:tgtEl>
                                          <p:spTgt spid="14">
                                            <p:txEl>
                                              <p:pRg st="1" end="1"/>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Effect transition="in" filter="fade">
                                      <p:cBhvr>
                                        <p:cTn id="43" dur="500"/>
                                        <p:tgtEl>
                                          <p:spTgt spid="1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20" grpId="0"/>
      <p:bldP spid="21"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99FB-91EF-4531-A129-AD9571EF7AA9}"/>
              </a:ext>
            </a:extLst>
          </p:cNvPr>
          <p:cNvSpPr>
            <a:spLocks noGrp="1"/>
          </p:cNvSpPr>
          <p:nvPr>
            <p:ph type="title"/>
          </p:nvPr>
        </p:nvSpPr>
        <p:spPr>
          <a:xfrm>
            <a:off x="838200" y="365125"/>
            <a:ext cx="11353800" cy="1325563"/>
          </a:xfrm>
        </p:spPr>
        <p:txBody>
          <a:bodyPr/>
          <a:lstStyle/>
          <a:p>
            <a:r>
              <a:rPr lang="en-US" dirty="0"/>
              <a:t>Translating Safe Rust to Pure</a:t>
            </a:r>
          </a:p>
        </p:txBody>
      </p:sp>
      <p:sp>
        <p:nvSpPr>
          <p:cNvPr id="18" name="Rust: choose">
            <a:extLst>
              <a:ext uri="{FF2B5EF4-FFF2-40B4-BE49-F238E27FC236}">
                <a16:creationId xmlns:a16="http://schemas.microsoft.com/office/drawing/2014/main" id="{BEB63599-0124-49F6-9A07-18BABFB605C8}"/>
              </a:ext>
            </a:extLst>
          </p:cNvPr>
          <p:cNvSpPr txBox="1"/>
          <p:nvPr/>
        </p:nvSpPr>
        <p:spPr>
          <a:xfrm>
            <a:off x="222937" y="1701199"/>
            <a:ext cx="5433061" cy="1600438"/>
          </a:xfrm>
          <a:prstGeom prst="rect">
            <a:avLst/>
          </a:prstGeom>
          <a:solidFill>
            <a:srgbClr val="FAFAFA"/>
          </a:solidFill>
        </p:spPr>
        <p:txBody>
          <a:bodyPr wrap="square">
            <a:spAutoFit/>
          </a:bodyPr>
          <a:lstStyle/>
          <a:p>
            <a:r>
              <a:rPr lang="en-US" sz="1400" b="0" dirty="0" err="1">
                <a:solidFill>
                  <a:srgbClr val="0000FF"/>
                </a:solidFill>
                <a:effectLst/>
                <a:latin typeface="Consolas" panose="020B0609020204030204" pitchFamily="49" charset="0"/>
              </a:rPr>
              <a:t>fn</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dirty="0">
                <a:solidFill>
                  <a:srgbClr val="000000"/>
                </a:solidFill>
                <a:latin typeface="Consolas" panose="020B0609020204030204" pitchFamily="49" charset="0"/>
              </a:rPr>
              <a:t>&lt;'</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&gt;(</a:t>
            </a:r>
          </a:p>
          <a:p>
            <a:r>
              <a:rPr lang="en-US" sz="1400" dirty="0">
                <a:solidFill>
                  <a:srgbClr val="000000"/>
                </a:solidFill>
                <a:latin typeface="Consolas" panose="020B0609020204030204" pitchFamily="49" charset="0"/>
              </a:rPr>
              <a:t>  </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 </a:t>
            </a:r>
            <a:r>
              <a:rPr lang="en-US" sz="1400" b="0" dirty="0">
                <a:solidFill>
                  <a:srgbClr val="267F99"/>
                </a:solidFill>
                <a:effectLst/>
                <a:latin typeface="Consolas" panose="020B0609020204030204" pitchFamily="49" charset="0"/>
              </a:rPr>
              <a:t>bool</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-&gt; &amp;'</a:t>
            </a:r>
            <a:r>
              <a:rPr lang="en-US" sz="1400" b="0" dirty="0">
                <a:solidFill>
                  <a:srgbClr val="267F99"/>
                </a:solidFill>
                <a:effectLst/>
                <a:latin typeface="Consolas" panose="020B0609020204030204" pitchFamily="49" charset="0"/>
              </a:rPr>
              <a:t>a</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mut</a:t>
            </a:r>
            <a:r>
              <a:rPr lang="en-US" sz="1400" b="0" dirty="0">
                <a:solidFill>
                  <a:srgbClr val="000000"/>
                </a:solidFill>
                <a:effectLst/>
                <a:latin typeface="Consolas" panose="020B0609020204030204" pitchFamily="49" charset="0"/>
              </a:rPr>
              <a:t> </a:t>
            </a:r>
            <a:r>
              <a:rPr lang="en-US" sz="1400" b="0" dirty="0">
                <a:solidFill>
                  <a:srgbClr val="267F99"/>
                </a:solidFill>
                <a:effectLst/>
                <a:latin typeface="Consolas" panose="020B0609020204030204" pitchFamily="49" charset="0"/>
              </a:rPr>
              <a:t>i32</a:t>
            </a:r>
            <a:endParaRPr lang="en-US" sz="1400" dirty="0">
              <a:solidFill>
                <a:srgbClr val="000000"/>
              </a:solidFill>
              <a:latin typeface="Consolas" panose="020B0609020204030204" pitchFamily="49" charset="0"/>
            </a:endParaRPr>
          </a:p>
          <a:p>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if</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b</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p>
          <a:p>
            <a:r>
              <a:rPr lang="en-US" sz="1400" b="0" dirty="0">
                <a:solidFill>
                  <a:srgbClr val="000000"/>
                </a:solidFill>
                <a:effectLst/>
                <a:latin typeface="Consolas" panose="020B0609020204030204" pitchFamily="49" charset="0"/>
              </a:rPr>
              <a:t>    </a:t>
            </a:r>
            <a:r>
              <a:rPr lang="en-US" sz="1400" b="0" dirty="0">
                <a:solidFill>
                  <a:srgbClr val="AF00DB"/>
                </a:solidFill>
                <a:effectLst/>
                <a:latin typeface="Consolas" panose="020B0609020204030204" pitchFamily="49" charset="0"/>
              </a:rPr>
              <a:t>else</a:t>
            </a:r>
            <a:r>
              <a:rPr lang="en-US" sz="1400" b="0" dirty="0">
                <a:solidFill>
                  <a:srgbClr val="000000"/>
                </a:solidFill>
                <a:effectLst/>
                <a:latin typeface="Consolas" panose="020B0609020204030204" pitchFamily="49" charset="0"/>
              </a:rPr>
              <a:t> { </a:t>
            </a:r>
            <a:r>
              <a:rPr lang="en-US" sz="1400" b="0" dirty="0">
                <a:solidFill>
                  <a:srgbClr val="AF00DB"/>
                </a:solidFill>
                <a:effectLst/>
                <a:latin typeface="Consolas" panose="020B0609020204030204" pitchFamily="49" charset="0"/>
              </a:rPr>
              <a:t>return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p>
          <a:p>
            <a:r>
              <a:rPr lang="en-US" sz="1400" b="0" dirty="0">
                <a:solidFill>
                  <a:srgbClr val="000000"/>
                </a:solidFill>
                <a:effectLst/>
                <a:latin typeface="Consolas" panose="020B0609020204030204" pitchFamily="49" charset="0"/>
              </a:rPr>
              <a:t>}</a:t>
            </a:r>
          </a:p>
        </p:txBody>
      </p:sp>
      <p:sp>
        <p:nvSpPr>
          <p:cNvPr id="22" name="Rust: example">
            <a:extLst>
              <a:ext uri="{FF2B5EF4-FFF2-40B4-BE49-F238E27FC236}">
                <a16:creationId xmlns:a16="http://schemas.microsoft.com/office/drawing/2014/main" id="{FD20E8EF-C66C-4436-A995-5162FDC1DB9D}"/>
              </a:ext>
            </a:extLst>
          </p:cNvPr>
          <p:cNvSpPr txBox="1"/>
          <p:nvPr/>
        </p:nvSpPr>
        <p:spPr>
          <a:xfrm>
            <a:off x="227117" y="3589377"/>
            <a:ext cx="5428605" cy="2246769"/>
          </a:xfrm>
          <a:prstGeom prst="rect">
            <a:avLst/>
          </a:prstGeom>
          <a:solidFill>
            <a:srgbClr val="FAFAFA"/>
          </a:solidFill>
        </p:spPr>
        <p:txBody>
          <a:bodyPr wrap="square">
            <a:spAutoFit/>
          </a:bodyPr>
          <a:lstStyle/>
          <a:p>
            <a:r>
              <a:rPr lang="en-US" sz="1400">
                <a:solidFill>
                  <a:srgbClr val="0000FF"/>
                </a:solidFill>
                <a:latin typeface="Consolas" panose="020B0609020204030204" pitchFamily="49" charset="0"/>
              </a:rPr>
              <a:t>l</a:t>
            </a:r>
            <a:r>
              <a:rPr lang="en-US" sz="1400" b="0">
                <a:solidFill>
                  <a:srgbClr val="0000FF"/>
                </a:solidFill>
                <a:effectLst/>
                <a:latin typeface="Consolas" panose="020B0609020204030204" pitchFamily="49" charset="0"/>
              </a:rPr>
              <a:t>et mut</a:t>
            </a:r>
            <a:r>
              <a:rPr lang="en-US" sz="1400" b="0">
                <a:solidFill>
                  <a:srgbClr val="000000"/>
                </a:solidFill>
                <a:effectLst/>
                <a:latin typeface="Consolas" panose="020B0609020204030204" pitchFamily="49" charset="0"/>
              </a:rPr>
              <a:t> </a:t>
            </a:r>
            <a:r>
              <a:rPr lang="en-US" sz="1400" b="0">
                <a:solidFill>
                  <a:srgbClr val="001080"/>
                </a:solidFill>
                <a:effectLst/>
                <a:latin typeface="Consolas" panose="020B0609020204030204" pitchFamily="49" charset="0"/>
              </a:rPr>
              <a:t>x</a:t>
            </a:r>
            <a:r>
              <a:rPr lang="en-US" sz="1400" b="0">
                <a:solidFill>
                  <a:srgbClr val="000000"/>
                </a:solidFill>
                <a:effectLst/>
                <a:latin typeface="Consolas" panose="020B0609020204030204" pitchFamily="49" charset="0"/>
              </a:rPr>
              <a:t> = </a:t>
            </a:r>
            <a:r>
              <a:rPr lang="en-US" sz="1400" b="0">
                <a:solidFill>
                  <a:srgbClr val="098658"/>
                </a:solidFill>
                <a:effectLst/>
                <a:latin typeface="Consolas" panose="020B0609020204030204" pitchFamily="49" charset="0"/>
              </a:rPr>
              <a:t>0</a:t>
            </a:r>
            <a:r>
              <a:rPr lang="en-US" sz="1400" b="0">
                <a:solidFill>
                  <a:srgbClr val="000000"/>
                </a:solidFill>
                <a:effectLst/>
                <a:latin typeface="Consolas" panose="020B0609020204030204" pitchFamily="49" charset="0"/>
              </a:rPr>
              <a:t>;</a:t>
            </a:r>
          </a:p>
          <a:p>
            <a:r>
              <a:rPr lang="en-US" sz="1400">
                <a:solidFill>
                  <a:srgbClr val="0000FF"/>
                </a:solidFill>
                <a:latin typeface="Consolas" panose="020B0609020204030204" pitchFamily="49" charset="0"/>
              </a:rPr>
              <a:t>l</a:t>
            </a:r>
            <a:r>
              <a:rPr lang="en-US" sz="1400" b="0">
                <a:solidFill>
                  <a:srgbClr val="0000FF"/>
                </a:solidFill>
                <a:effectLst/>
                <a:latin typeface="Consolas" panose="020B0609020204030204" pitchFamily="49" charset="0"/>
              </a:rPr>
              <a:t>et mut </a:t>
            </a:r>
            <a:r>
              <a:rPr lang="en-US" sz="1400" b="0">
                <a:solidFill>
                  <a:srgbClr val="001080"/>
                </a:solidFill>
                <a:effectLst/>
                <a:latin typeface="Consolas" panose="020B0609020204030204" pitchFamily="49" charset="0"/>
              </a:rPr>
              <a:t>y</a:t>
            </a:r>
            <a:r>
              <a:rPr lang="en-US" sz="1400" b="0">
                <a:solidFill>
                  <a:srgbClr val="000000"/>
                </a:solidFill>
                <a:effectLst/>
                <a:latin typeface="Consolas" panose="020B0609020204030204" pitchFamily="49" charset="0"/>
              </a:rPr>
              <a:t> = </a:t>
            </a:r>
            <a:r>
              <a:rPr lang="en-US" sz="1400" b="0">
                <a:solidFill>
                  <a:srgbClr val="098658"/>
                </a:solidFill>
                <a:effectLst/>
                <a:latin typeface="Consolas" panose="020B0609020204030204" pitchFamily="49" charset="0"/>
              </a:rPr>
              <a:t>1</a:t>
            </a:r>
            <a:r>
              <a:rPr lang="en-US" sz="1400" b="0">
                <a:solidFill>
                  <a:srgbClr val="000000"/>
                </a:solidFill>
                <a:effectLst/>
                <a:latin typeface="Consolas" panose="020B0609020204030204" pitchFamily="49" charset="0"/>
              </a:rPr>
              <a:t>;</a:t>
            </a:r>
          </a:p>
          <a:p>
            <a:r>
              <a:rPr lang="en-US" sz="1400" b="0">
                <a:solidFill>
                  <a:srgbClr val="0000FF"/>
                </a:solidFill>
                <a:effectLst/>
                <a:latin typeface="Consolas" panose="020B0609020204030204" pitchFamily="49" charset="0"/>
              </a:rPr>
              <a:t>let</a:t>
            </a:r>
            <a:r>
              <a:rPr lang="en-US" sz="1400" b="0">
                <a:solidFill>
                  <a:srgbClr val="000000"/>
                </a:solidFill>
                <a:effectLst/>
                <a:latin typeface="Consolas" panose="020B0609020204030204" pitchFamily="49" charset="0"/>
              </a:rPr>
              <a:t> </a:t>
            </a:r>
            <a:r>
              <a:rPr lang="en-US" sz="1400" b="0">
                <a:solidFill>
                  <a:srgbClr val="001080"/>
                </a:solidFill>
                <a:effectLst/>
                <a:latin typeface="Consolas" panose="020B0609020204030204" pitchFamily="49" charset="0"/>
              </a:rPr>
              <a:t>z</a:t>
            </a:r>
            <a:r>
              <a:rPr lang="en-US" sz="1400" b="0">
                <a:solidFill>
                  <a:srgbClr val="000000"/>
                </a:solidFill>
                <a:effectLst/>
                <a:latin typeface="Consolas" panose="020B0609020204030204" pitchFamily="49" charset="0"/>
              </a:rPr>
              <a:t> = </a:t>
            </a:r>
            <a:r>
              <a:rPr lang="en-US" sz="1400" b="0">
                <a:solidFill>
                  <a:srgbClr val="795E26"/>
                </a:solidFill>
                <a:effectLst/>
                <a:latin typeface="Consolas" panose="020B0609020204030204" pitchFamily="49" charset="0"/>
              </a:rPr>
              <a:t>choose</a:t>
            </a:r>
            <a:r>
              <a:rPr lang="en-US" sz="1400" b="0">
                <a:solidFill>
                  <a:srgbClr val="000000"/>
                </a:solidFill>
                <a:effectLst/>
                <a:latin typeface="Consolas" panose="020B0609020204030204" pitchFamily="49" charset="0"/>
              </a:rPr>
              <a:t>(</a:t>
            </a:r>
            <a:r>
              <a:rPr lang="en-US" sz="1400" b="0">
                <a:solidFill>
                  <a:srgbClr val="0000FF"/>
                </a:solidFill>
                <a:effectLst/>
                <a:latin typeface="Consolas" panose="020B0609020204030204" pitchFamily="49" charset="0"/>
              </a:rPr>
              <a:t>true</a:t>
            </a:r>
            <a:r>
              <a:rPr lang="en-US" sz="1400" b="0">
                <a:solidFill>
                  <a:srgbClr val="000000"/>
                </a:solidFill>
                <a:effectLst/>
                <a:latin typeface="Consolas" panose="020B0609020204030204" pitchFamily="49" charset="0"/>
              </a:rPr>
              <a:t>, &amp;</a:t>
            </a:r>
            <a:r>
              <a:rPr lang="en-US" sz="1400" b="0">
                <a:solidFill>
                  <a:srgbClr val="0000FF"/>
                </a:solidFill>
                <a:effectLst/>
                <a:latin typeface="Consolas" panose="020B0609020204030204" pitchFamily="49" charset="0"/>
              </a:rPr>
              <a:t>mut</a:t>
            </a:r>
            <a:r>
              <a:rPr lang="en-US" sz="1400" b="0">
                <a:solidFill>
                  <a:srgbClr val="000000"/>
                </a:solidFill>
                <a:effectLst/>
                <a:latin typeface="Consolas" panose="020B0609020204030204" pitchFamily="49" charset="0"/>
              </a:rPr>
              <a:t> </a:t>
            </a:r>
            <a:r>
              <a:rPr lang="en-US" sz="1400" b="0">
                <a:solidFill>
                  <a:srgbClr val="001080"/>
                </a:solidFill>
                <a:effectLst/>
                <a:latin typeface="Consolas" panose="020B0609020204030204" pitchFamily="49" charset="0"/>
              </a:rPr>
              <a:t>x</a:t>
            </a:r>
            <a:r>
              <a:rPr lang="en-US" sz="1400" b="0">
                <a:solidFill>
                  <a:srgbClr val="000000"/>
                </a:solidFill>
                <a:effectLst/>
                <a:latin typeface="Consolas" panose="020B0609020204030204" pitchFamily="49" charset="0"/>
              </a:rPr>
              <a:t>, &amp;</a:t>
            </a:r>
            <a:r>
              <a:rPr lang="en-US" sz="1400" b="0">
                <a:solidFill>
                  <a:srgbClr val="0000FF"/>
                </a:solidFill>
                <a:effectLst/>
                <a:latin typeface="Consolas" panose="020B0609020204030204" pitchFamily="49" charset="0"/>
              </a:rPr>
              <a:t>mut</a:t>
            </a:r>
            <a:r>
              <a:rPr lang="en-US" sz="1400" b="0">
                <a:solidFill>
                  <a:srgbClr val="000000"/>
                </a:solidFill>
                <a:effectLst/>
                <a:latin typeface="Consolas" panose="020B0609020204030204" pitchFamily="49" charset="0"/>
              </a:rPr>
              <a:t> </a:t>
            </a:r>
            <a:r>
              <a:rPr lang="en-US" sz="1400" b="0">
                <a:solidFill>
                  <a:srgbClr val="001080"/>
                </a:solidFill>
                <a:effectLst/>
                <a:latin typeface="Consolas" panose="020B0609020204030204" pitchFamily="49" charset="0"/>
              </a:rPr>
              <a:t>y</a:t>
            </a:r>
            <a:r>
              <a:rPr lang="en-US" sz="1400" b="0">
                <a:solidFill>
                  <a:srgbClr val="000000"/>
                </a:solidFill>
                <a:effectLst/>
                <a:latin typeface="Consolas" panose="020B0609020204030204" pitchFamily="49" charset="0"/>
              </a:rPr>
              <a:t>);</a:t>
            </a:r>
          </a:p>
          <a:p>
            <a:endParaRPr lang="en-US" sz="1400" b="0">
              <a:solidFill>
                <a:srgbClr val="000000"/>
              </a:solidFill>
              <a:effectLst/>
              <a:latin typeface="Consolas" panose="020B0609020204030204" pitchFamily="49" charset="0"/>
            </a:endParaRPr>
          </a:p>
          <a:p>
            <a:r>
              <a:rPr lang="en-US" sz="1400" b="0">
                <a:solidFill>
                  <a:srgbClr val="000000"/>
                </a:solidFill>
                <a:effectLst/>
                <a:latin typeface="Consolas" panose="020B0609020204030204" pitchFamily="49" charset="0"/>
              </a:rPr>
              <a:t>*</a:t>
            </a:r>
            <a:r>
              <a:rPr lang="en-US" sz="1400" b="0">
                <a:solidFill>
                  <a:srgbClr val="001080"/>
                </a:solidFill>
                <a:effectLst/>
                <a:latin typeface="Consolas" panose="020B0609020204030204" pitchFamily="49" charset="0"/>
              </a:rPr>
              <a:t>z</a:t>
            </a:r>
            <a:r>
              <a:rPr lang="en-US" sz="1400" b="0">
                <a:solidFill>
                  <a:srgbClr val="000000"/>
                </a:solidFill>
                <a:effectLst/>
                <a:latin typeface="Consolas" panose="020B0609020204030204" pitchFamily="49" charset="0"/>
              </a:rPr>
              <a:t> = </a:t>
            </a:r>
            <a:r>
              <a:rPr lang="en-US" sz="1400" b="0">
                <a:solidFill>
                  <a:srgbClr val="098658"/>
                </a:solidFill>
                <a:effectLst/>
                <a:latin typeface="Consolas" panose="020B0609020204030204" pitchFamily="49" charset="0"/>
              </a:rPr>
              <a:t>2</a:t>
            </a:r>
            <a:r>
              <a:rPr lang="en-US" sz="1400" b="0">
                <a:solidFill>
                  <a:srgbClr val="000000"/>
                </a:solidFill>
                <a:effectLst/>
                <a:latin typeface="Consolas" panose="020B0609020204030204" pitchFamily="49" charset="0"/>
              </a:rPr>
              <a:t>;</a:t>
            </a:r>
            <a:r>
              <a:rPr lang="en-US" sz="1400" b="0">
                <a:solidFill>
                  <a:srgbClr val="008000"/>
                </a:solidFill>
                <a:effectLst/>
                <a:latin typeface="Consolas" panose="020B0609020204030204" pitchFamily="49" charset="0"/>
              </a:rPr>
              <a:t> // Update x</a:t>
            </a:r>
          </a:p>
          <a:p>
            <a:endParaRPr lang="en-US" sz="1400" b="0">
              <a:solidFill>
                <a:srgbClr val="000000"/>
              </a:solidFill>
              <a:effectLst/>
              <a:latin typeface="Consolas" panose="020B0609020204030204" pitchFamily="49" charset="0"/>
            </a:endParaRPr>
          </a:p>
          <a:p>
            <a:r>
              <a:rPr lang="en-US" sz="1400" b="0">
                <a:solidFill>
                  <a:srgbClr val="008000"/>
                </a:solidFill>
                <a:effectLst/>
                <a:latin typeface="Consolas" panose="020B0609020204030204" pitchFamily="49" charset="0"/>
              </a:rPr>
              <a:t>//</a:t>
            </a:r>
            <a:r>
              <a:rPr lang="fr-FR" sz="1400" b="0">
                <a:solidFill>
                  <a:srgbClr val="008000"/>
                </a:solidFill>
                <a:effectLst/>
                <a:latin typeface="Consolas" panose="020B0609020204030204" pitchFamily="49" charset="0"/>
              </a:rPr>
              <a:t> Observe the changes</a:t>
            </a:r>
            <a:endParaRPr lang="fr-FR" sz="1400" b="0">
              <a:solidFill>
                <a:srgbClr val="000000"/>
              </a:solidFill>
              <a:effectLst/>
              <a:latin typeface="Consolas" panose="020B0609020204030204" pitchFamily="49" charset="0"/>
            </a:endParaRPr>
          </a:p>
          <a:p>
            <a:r>
              <a:rPr lang="en-US" sz="1400" b="0">
                <a:solidFill>
                  <a:srgbClr val="795E26"/>
                </a:solidFill>
                <a:effectLst/>
                <a:latin typeface="Consolas" panose="020B0609020204030204" pitchFamily="49" charset="0"/>
              </a:rPr>
              <a:t>assert!</a:t>
            </a:r>
            <a:r>
              <a:rPr lang="en-US" sz="1400" b="0">
                <a:solidFill>
                  <a:srgbClr val="000000"/>
                </a:solidFill>
                <a:effectLst/>
                <a:latin typeface="Consolas" panose="020B0609020204030204" pitchFamily="49" charset="0"/>
              </a:rPr>
              <a:t>(</a:t>
            </a:r>
            <a:r>
              <a:rPr lang="en-US" sz="1400" b="0">
                <a:solidFill>
                  <a:srgbClr val="001080"/>
                </a:solidFill>
                <a:effectLst/>
                <a:latin typeface="Consolas" panose="020B0609020204030204" pitchFamily="49" charset="0"/>
              </a:rPr>
              <a:t>x</a:t>
            </a:r>
            <a:r>
              <a:rPr lang="en-US" sz="1400" b="0">
                <a:solidFill>
                  <a:srgbClr val="000000"/>
                </a:solidFill>
                <a:effectLst/>
                <a:latin typeface="Consolas" panose="020B0609020204030204" pitchFamily="49" charset="0"/>
              </a:rPr>
              <a:t> == </a:t>
            </a:r>
            <a:r>
              <a:rPr lang="en-US" sz="1400" b="0">
                <a:solidFill>
                  <a:srgbClr val="098658"/>
                </a:solidFill>
                <a:effectLst/>
                <a:latin typeface="Consolas" panose="020B0609020204030204" pitchFamily="49" charset="0"/>
              </a:rPr>
              <a:t>2</a:t>
            </a:r>
            <a:r>
              <a:rPr lang="en-US" sz="1400" b="0">
                <a:solidFill>
                  <a:srgbClr val="000000"/>
                </a:solidFill>
                <a:effectLst/>
                <a:latin typeface="Consolas" panose="020B0609020204030204" pitchFamily="49" charset="0"/>
              </a:rPr>
              <a:t>);</a:t>
            </a:r>
          </a:p>
          <a:p>
            <a:r>
              <a:rPr lang="en-US" sz="1400" b="0">
                <a:solidFill>
                  <a:srgbClr val="795E26"/>
                </a:solidFill>
                <a:effectLst/>
                <a:latin typeface="Consolas" panose="020B0609020204030204" pitchFamily="49" charset="0"/>
              </a:rPr>
              <a:t>assert!</a:t>
            </a:r>
            <a:r>
              <a:rPr lang="en-US" sz="1400" b="0">
                <a:solidFill>
                  <a:srgbClr val="000000"/>
                </a:solidFill>
                <a:effectLst/>
                <a:latin typeface="Consolas" panose="020B0609020204030204" pitchFamily="49" charset="0"/>
              </a:rPr>
              <a:t>(</a:t>
            </a:r>
            <a:r>
              <a:rPr lang="en-US" sz="1400" b="0">
                <a:solidFill>
                  <a:srgbClr val="001080"/>
                </a:solidFill>
                <a:effectLst/>
                <a:latin typeface="Consolas" panose="020B0609020204030204" pitchFamily="49" charset="0"/>
              </a:rPr>
              <a:t>y</a:t>
            </a:r>
            <a:r>
              <a:rPr lang="en-US" sz="1400" b="0">
                <a:solidFill>
                  <a:srgbClr val="000000"/>
                </a:solidFill>
                <a:effectLst/>
                <a:latin typeface="Consolas" panose="020B0609020204030204" pitchFamily="49" charset="0"/>
              </a:rPr>
              <a:t> == </a:t>
            </a:r>
            <a:r>
              <a:rPr lang="en-US" sz="1400" b="0">
                <a:solidFill>
                  <a:srgbClr val="098658"/>
                </a:solidFill>
                <a:effectLst/>
                <a:latin typeface="Consolas" panose="020B0609020204030204" pitchFamily="49" charset="0"/>
              </a:rPr>
              <a:t>1</a:t>
            </a:r>
            <a:r>
              <a:rPr lang="en-US" sz="1400" b="0">
                <a:solidFill>
                  <a:srgbClr val="000000"/>
                </a:solidFill>
                <a:effectLst/>
                <a:latin typeface="Consolas" panose="020B0609020204030204" pitchFamily="49" charset="0"/>
              </a:rPr>
              <a:t>);</a:t>
            </a:r>
          </a:p>
          <a:p>
            <a:r>
              <a:rPr lang="en-US" sz="1400" b="0">
                <a:solidFill>
                  <a:srgbClr val="000000"/>
                </a:solidFill>
                <a:effectLst/>
                <a:latin typeface="Consolas" panose="020B0609020204030204" pitchFamily="49" charset="0"/>
              </a:rPr>
              <a:t>...</a:t>
            </a:r>
          </a:p>
        </p:txBody>
      </p:sp>
      <p:sp>
        <p:nvSpPr>
          <p:cNvPr id="26" name="Choose translation 0">
            <a:extLst>
              <a:ext uri="{FF2B5EF4-FFF2-40B4-BE49-F238E27FC236}">
                <a16:creationId xmlns:a16="http://schemas.microsoft.com/office/drawing/2014/main" id="{53912BB4-AA79-4EBD-8E38-DBDC3FD5E355}"/>
              </a:ext>
            </a:extLst>
          </p:cNvPr>
          <p:cNvSpPr txBox="1"/>
          <p:nvPr/>
        </p:nvSpPr>
        <p:spPr>
          <a:xfrm>
            <a:off x="6002732" y="1701199"/>
            <a:ext cx="5934686" cy="523220"/>
          </a:xfrm>
          <a:prstGeom prst="rect">
            <a:avLst/>
          </a:prstGeom>
          <a:solidFill>
            <a:srgbClr val="FAFAFA"/>
          </a:solidFill>
        </p:spPr>
        <p:txBody>
          <a:bodyPr wrap="square">
            <a:spAutoFit/>
          </a:bodyPr>
          <a:lstStyle/>
          <a:p>
            <a:r>
              <a:rPr lang="en-US" sz="1400" b="0">
                <a:solidFill>
                  <a:srgbClr val="0000FF"/>
                </a:solidFill>
                <a:effectLst/>
                <a:latin typeface="Consolas" panose="020B0609020204030204" pitchFamily="49" charset="0"/>
              </a:rPr>
              <a:t>let</a:t>
            </a:r>
            <a:r>
              <a:rPr lang="en-US" sz="1400" b="0">
                <a:solidFill>
                  <a:srgbClr val="000000"/>
                </a:solidFill>
                <a:effectLst/>
                <a:latin typeface="Consolas" panose="020B0609020204030204" pitchFamily="49" charset="0"/>
              </a:rPr>
              <a:t> </a:t>
            </a:r>
            <a:r>
              <a:rPr lang="en-US" sz="1400" b="0">
                <a:solidFill>
                  <a:srgbClr val="795E26"/>
                </a:solidFill>
                <a:effectLst/>
                <a:latin typeface="Consolas" panose="020B0609020204030204" pitchFamily="49" charset="0"/>
              </a:rPr>
              <a:t>choose</a:t>
            </a:r>
            <a:r>
              <a:rPr lang="en-US" sz="1400" b="0">
                <a:solidFill>
                  <a:srgbClr val="001080"/>
                </a:solidFill>
                <a:effectLst/>
                <a:latin typeface="Consolas" panose="020B0609020204030204" pitchFamily="49" charset="0"/>
              </a:rPr>
              <a:t> </a:t>
            </a:r>
            <a:r>
              <a:rPr lang="en-US" sz="1400" b="0">
                <a:solidFill>
                  <a:srgbClr val="0000FF"/>
                </a:solidFill>
                <a:effectLst/>
                <a:latin typeface="Consolas" panose="020B0609020204030204" pitchFamily="49" charset="0"/>
              </a:rPr>
              <a:t>(</a:t>
            </a:r>
            <a:r>
              <a:rPr lang="en-US" sz="1400" b="0">
                <a:solidFill>
                  <a:srgbClr val="001080"/>
                </a:solidFill>
                <a:effectLst/>
                <a:latin typeface="Consolas" panose="020B0609020204030204" pitchFamily="49" charset="0"/>
              </a:rPr>
              <a:t>b </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267F99"/>
                </a:solidFill>
                <a:effectLst/>
                <a:latin typeface="Consolas" panose="020B0609020204030204" pitchFamily="49" charset="0"/>
              </a:rPr>
              <a:t>bool</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0000FF"/>
                </a:solidFill>
                <a:effectLst/>
                <a:latin typeface="Consolas" panose="020B0609020204030204" pitchFamily="49" charset="0"/>
              </a:rPr>
              <a:t>(</a:t>
            </a:r>
            <a:r>
              <a:rPr lang="en-US" sz="1400" b="0">
                <a:solidFill>
                  <a:srgbClr val="001080"/>
                </a:solidFill>
                <a:effectLst/>
                <a:latin typeface="Consolas" panose="020B0609020204030204" pitchFamily="49" charset="0"/>
              </a:rPr>
              <a:t>x </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267F99"/>
                </a:solidFill>
                <a:effectLst/>
                <a:latin typeface="Consolas" panose="020B0609020204030204" pitchFamily="49" charset="0"/>
              </a:rPr>
              <a:t>i32</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0000FF"/>
                </a:solidFill>
                <a:effectLst/>
                <a:latin typeface="Consolas" panose="020B0609020204030204" pitchFamily="49" charset="0"/>
              </a:rPr>
              <a:t>(</a:t>
            </a:r>
            <a:r>
              <a:rPr lang="en-US" sz="1400" b="0">
                <a:solidFill>
                  <a:srgbClr val="001080"/>
                </a:solidFill>
                <a:effectLst/>
                <a:latin typeface="Consolas" panose="020B0609020204030204" pitchFamily="49" charset="0"/>
              </a:rPr>
              <a:t>y </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267F99"/>
                </a:solidFill>
                <a:effectLst/>
                <a:latin typeface="Consolas" panose="020B0609020204030204" pitchFamily="49" charset="0"/>
              </a:rPr>
              <a:t>i32</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0000FF"/>
                </a:solidFill>
                <a:effectLst/>
                <a:latin typeface="Consolas" panose="020B0609020204030204" pitchFamily="49" charset="0"/>
              </a:rPr>
              <a:t>:</a:t>
            </a:r>
            <a:r>
              <a:rPr lang="en-US" sz="1400" b="0">
                <a:solidFill>
                  <a:srgbClr val="000000"/>
                </a:solidFill>
                <a:effectLst/>
                <a:latin typeface="Consolas" panose="020B0609020204030204" pitchFamily="49" charset="0"/>
              </a:rPr>
              <a:t> </a:t>
            </a:r>
            <a:r>
              <a:rPr lang="en-US" sz="1400" b="0">
                <a:solidFill>
                  <a:srgbClr val="267F99"/>
                </a:solidFill>
                <a:effectLst/>
                <a:latin typeface="Consolas" panose="020B0609020204030204" pitchFamily="49" charset="0"/>
              </a:rPr>
              <a:t>i32 </a:t>
            </a:r>
            <a:r>
              <a:rPr lang="en-US" sz="1400" b="0">
                <a:solidFill>
                  <a:srgbClr val="0000FF"/>
                </a:solidFill>
                <a:effectLst/>
                <a:latin typeface="Consolas" panose="020B0609020204030204" pitchFamily="49" charset="0"/>
              </a:rPr>
              <a:t>=</a:t>
            </a:r>
            <a:endParaRPr lang="en-US" sz="1400" b="0">
              <a:solidFill>
                <a:srgbClr val="000000"/>
              </a:solidFill>
              <a:effectLst/>
              <a:latin typeface="Consolas" panose="020B0609020204030204" pitchFamily="49" charset="0"/>
            </a:endParaRPr>
          </a:p>
          <a:p>
            <a:r>
              <a:rPr lang="en-US" sz="1400" b="0">
                <a:solidFill>
                  <a:srgbClr val="000000"/>
                </a:solidFill>
                <a:effectLst/>
                <a:latin typeface="Consolas" panose="020B0609020204030204" pitchFamily="49" charset="0"/>
              </a:rPr>
              <a:t>  </a:t>
            </a:r>
            <a:r>
              <a:rPr lang="en-US" sz="1400" b="0">
                <a:solidFill>
                  <a:srgbClr val="AF00DB"/>
                </a:solidFill>
                <a:effectLst/>
                <a:latin typeface="Consolas" panose="020B0609020204030204" pitchFamily="49" charset="0"/>
              </a:rPr>
              <a:t>if</a:t>
            </a:r>
            <a:r>
              <a:rPr lang="en-US" sz="1400" b="0">
                <a:solidFill>
                  <a:srgbClr val="000000"/>
                </a:solidFill>
                <a:effectLst/>
                <a:latin typeface="Consolas" panose="020B0609020204030204" pitchFamily="49" charset="0"/>
              </a:rPr>
              <a:t> b </a:t>
            </a:r>
            <a:r>
              <a:rPr lang="en-US" sz="1400" b="0">
                <a:solidFill>
                  <a:srgbClr val="AF00DB"/>
                </a:solidFill>
                <a:effectLst/>
                <a:latin typeface="Consolas" panose="020B0609020204030204" pitchFamily="49" charset="0"/>
              </a:rPr>
              <a:t>then</a:t>
            </a:r>
            <a:r>
              <a:rPr lang="en-US" sz="1400" b="0">
                <a:solidFill>
                  <a:srgbClr val="000000"/>
                </a:solidFill>
                <a:effectLst/>
                <a:latin typeface="Consolas" panose="020B0609020204030204" pitchFamily="49" charset="0"/>
              </a:rPr>
              <a:t> x </a:t>
            </a:r>
            <a:r>
              <a:rPr lang="en-US" sz="1400" b="0">
                <a:solidFill>
                  <a:srgbClr val="AF00DB"/>
                </a:solidFill>
                <a:effectLst/>
                <a:latin typeface="Consolas" panose="020B0609020204030204" pitchFamily="49" charset="0"/>
              </a:rPr>
              <a:t>else</a:t>
            </a:r>
            <a:r>
              <a:rPr lang="en-US" sz="1400" b="0">
                <a:solidFill>
                  <a:srgbClr val="000000"/>
                </a:solidFill>
                <a:effectLst/>
                <a:latin typeface="Consolas" panose="020B0609020204030204" pitchFamily="49" charset="0"/>
              </a:rPr>
              <a:t> y</a:t>
            </a:r>
          </a:p>
        </p:txBody>
      </p:sp>
      <p:sp>
        <p:nvSpPr>
          <p:cNvPr id="6" name="Code translation 0">
            <a:extLst>
              <a:ext uri="{FF2B5EF4-FFF2-40B4-BE49-F238E27FC236}">
                <a16:creationId xmlns:a16="http://schemas.microsoft.com/office/drawing/2014/main" id="{F9F18821-122E-D1A9-D3B5-66C528C9E2C3}"/>
              </a:ext>
            </a:extLst>
          </p:cNvPr>
          <p:cNvSpPr txBox="1"/>
          <p:nvPr/>
        </p:nvSpPr>
        <p:spPr>
          <a:xfrm>
            <a:off x="6002732" y="3589377"/>
            <a:ext cx="5934686" cy="954107"/>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x y </a:t>
            </a:r>
            <a:r>
              <a:rPr lang="en-US" sz="1400" b="0" dirty="0">
                <a:solidFill>
                  <a:srgbClr val="0600FF"/>
                </a:solidFill>
                <a:effectLst/>
                <a:latin typeface="Consolas" panose="020B0609020204030204" pitchFamily="49" charset="0"/>
              </a:rPr>
              <a:t>in</a:t>
            </a:r>
          </a:p>
          <a:p>
            <a:r>
              <a:rPr lang="en-US" sz="1400" b="0" dirty="0">
                <a:effectLst/>
                <a:latin typeface="Consolas" panose="020B0609020204030204" pitchFamily="49" charset="0"/>
              </a:rPr>
              <a:t>...</a:t>
            </a:r>
          </a:p>
        </p:txBody>
      </p:sp>
      <p:sp>
        <p:nvSpPr>
          <p:cNvPr id="24" name="Code translation 1">
            <a:extLst>
              <a:ext uri="{FF2B5EF4-FFF2-40B4-BE49-F238E27FC236}">
                <a16:creationId xmlns:a16="http://schemas.microsoft.com/office/drawing/2014/main" id="{1C9DF7DC-4BB9-4480-A4FB-7E88FDC916C9}"/>
              </a:ext>
            </a:extLst>
          </p:cNvPr>
          <p:cNvSpPr txBox="1"/>
          <p:nvPr/>
        </p:nvSpPr>
        <p:spPr>
          <a:xfrm>
            <a:off x="6002732" y="3589377"/>
            <a:ext cx="5934686" cy="1600438"/>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x y </a:t>
            </a:r>
            <a:r>
              <a:rPr lang="en-US" sz="1400" b="0" dirty="0">
                <a:solidFill>
                  <a:srgbClr val="0600FF"/>
                </a:solidFill>
                <a:effectLst/>
                <a:latin typeface="Consolas" panose="020B0609020204030204" pitchFamily="49" charset="0"/>
              </a:rPr>
              <a:t>in</a:t>
            </a:r>
          </a:p>
          <a:p>
            <a:endParaRPr lang="en-US" sz="1400" b="0" dirty="0">
              <a:solidFill>
                <a:srgbClr val="000000"/>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endParaRPr lang="en-US" sz="1400" b="0" dirty="0">
              <a:solidFill>
                <a:srgbClr val="000000"/>
              </a:solidFill>
              <a:effectLst/>
              <a:latin typeface="Consolas" panose="020B0609020204030204" pitchFamily="49" charset="0"/>
            </a:endParaRPr>
          </a:p>
          <a:p>
            <a:r>
              <a:rPr lang="en-US" sz="1400" b="0" dirty="0">
                <a:effectLst/>
                <a:latin typeface="Consolas" panose="020B0609020204030204" pitchFamily="49" charset="0"/>
              </a:rPr>
              <a:t>..</a:t>
            </a:r>
            <a:r>
              <a:rPr lang="en-US" sz="1400" b="0" dirty="0">
                <a:solidFill>
                  <a:srgbClr val="000000"/>
                </a:solidFill>
                <a:effectLst/>
                <a:latin typeface="Consolas" panose="020B0609020204030204" pitchFamily="49" charset="0"/>
              </a:rPr>
              <a:t>.</a:t>
            </a:r>
          </a:p>
        </p:txBody>
      </p:sp>
      <p:grpSp>
        <p:nvGrpSpPr>
          <p:cNvPr id="8" name="&lt;-- ?">
            <a:extLst>
              <a:ext uri="{FF2B5EF4-FFF2-40B4-BE49-F238E27FC236}">
                <a16:creationId xmlns:a16="http://schemas.microsoft.com/office/drawing/2014/main" id="{DDF26423-1D35-1703-66DD-12D5E23D1B31}"/>
              </a:ext>
            </a:extLst>
          </p:cNvPr>
          <p:cNvGrpSpPr/>
          <p:nvPr/>
        </p:nvGrpSpPr>
        <p:grpSpPr>
          <a:xfrm>
            <a:off x="6504218" y="4805426"/>
            <a:ext cx="2694405" cy="373696"/>
            <a:chOff x="6504218" y="5008081"/>
            <a:chExt cx="2694405" cy="373696"/>
          </a:xfrm>
          <a:solidFill>
            <a:srgbClr val="FAFAFA"/>
          </a:solidFill>
        </p:grpSpPr>
        <p:cxnSp>
          <p:nvCxnSpPr>
            <p:cNvPr id="30" name="Straight Arrow Connector 29">
              <a:extLst>
                <a:ext uri="{FF2B5EF4-FFF2-40B4-BE49-F238E27FC236}">
                  <a16:creationId xmlns:a16="http://schemas.microsoft.com/office/drawing/2014/main" id="{0E86A717-DC47-7380-6CC4-EAAD8F9C8A34}"/>
                </a:ext>
              </a:extLst>
            </p:cNvPr>
            <p:cNvCxnSpPr>
              <a:cxnSpLocks/>
            </p:cNvCxnSpPr>
            <p:nvPr/>
          </p:nvCxnSpPr>
          <p:spPr>
            <a:xfrm flipH="1">
              <a:off x="6504218" y="5232391"/>
              <a:ext cx="810982" cy="0"/>
            </a:xfrm>
            <a:prstGeom prst="straightConnector1">
              <a:avLst/>
            </a:prstGeom>
            <a:grpFill/>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F6E0FE0-0EAE-BBC6-C97A-A83031583D87}"/>
                </a:ext>
              </a:extLst>
            </p:cNvPr>
            <p:cNvSpPr txBox="1"/>
            <p:nvPr/>
          </p:nvSpPr>
          <p:spPr>
            <a:xfrm>
              <a:off x="7343190" y="5008081"/>
              <a:ext cx="1855433" cy="373696"/>
            </a:xfrm>
            <a:prstGeom prst="rect">
              <a:avLst/>
            </a:prstGeom>
            <a:grpFill/>
          </p:spPr>
          <p:txBody>
            <a:bodyPr wrap="square" rtlCol="0">
              <a:spAutoFit/>
            </a:bodyPr>
            <a:lstStyle/>
            <a:p>
              <a:r>
                <a:rPr lang="en-US" b="1">
                  <a:solidFill>
                    <a:srgbClr val="FF0000"/>
                  </a:solidFill>
                </a:rPr>
                <a:t>?</a:t>
              </a:r>
            </a:p>
          </p:txBody>
        </p:sp>
      </p:grpSp>
      <p:sp>
        <p:nvSpPr>
          <p:cNvPr id="13" name="Code translation 2">
            <a:extLst>
              <a:ext uri="{FF2B5EF4-FFF2-40B4-BE49-F238E27FC236}">
                <a16:creationId xmlns:a16="http://schemas.microsoft.com/office/drawing/2014/main" id="{4D89C017-6875-46CE-9B8F-3D8E9FD28594}"/>
              </a:ext>
            </a:extLst>
          </p:cNvPr>
          <p:cNvSpPr txBox="1"/>
          <p:nvPr/>
        </p:nvSpPr>
        <p:spPr>
          <a:xfrm>
            <a:off x="6002732" y="3589377"/>
            <a:ext cx="5934686" cy="1815882"/>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x y </a:t>
            </a:r>
            <a:r>
              <a:rPr lang="en-US" sz="1400" b="0" dirty="0">
                <a:solidFill>
                  <a:srgbClr val="0600FF"/>
                </a:solidFill>
                <a:effectLst/>
                <a:latin typeface="Consolas" panose="020B0609020204030204" pitchFamily="49" charset="0"/>
              </a:rPr>
              <a:t>in</a:t>
            </a:r>
          </a:p>
          <a:p>
            <a:endParaRPr lang="en-US" sz="1400" b="0" dirty="0">
              <a:solidFill>
                <a:srgbClr val="000000"/>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endParaRPr lang="en-US" sz="1400" b="0" dirty="0">
              <a:solidFill>
                <a:srgbClr val="0000FF"/>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1080"/>
                </a:solidFill>
                <a:effectLst/>
                <a:latin typeface="Consolas" panose="020B0609020204030204" pitchFamily="49" charset="0"/>
              </a:rPr>
              <a:t>x</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111013"/>
                </a:solidFill>
                <a:effectLst/>
                <a:latin typeface="Consolas" panose="020B0609020204030204" pitchFamily="49" charset="0"/>
              </a:rPr>
              <a:t>??</a:t>
            </a:r>
            <a:r>
              <a:rPr lang="en-US" sz="1400" b="0" dirty="0">
                <a:solidFill>
                  <a:srgbClr val="AF00DB"/>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effectLst/>
                <a:latin typeface="Consolas" panose="020B0609020204030204" pitchFamily="49" charset="0"/>
              </a:rPr>
              <a:t>...</a:t>
            </a:r>
          </a:p>
        </p:txBody>
      </p:sp>
      <p:sp>
        <p:nvSpPr>
          <p:cNvPr id="3" name="Code translation 3">
            <a:extLst>
              <a:ext uri="{FF2B5EF4-FFF2-40B4-BE49-F238E27FC236}">
                <a16:creationId xmlns:a16="http://schemas.microsoft.com/office/drawing/2014/main" id="{C64A798C-BCBE-2DB0-5EA4-F6FD8F832CF2}"/>
              </a:ext>
            </a:extLst>
          </p:cNvPr>
          <p:cNvSpPr txBox="1"/>
          <p:nvPr/>
        </p:nvSpPr>
        <p:spPr>
          <a:xfrm>
            <a:off x="6002732" y="3589377"/>
            <a:ext cx="5934686" cy="1815882"/>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 </a:t>
            </a:r>
            <a:r>
              <a:rPr lang="en-US" sz="1400" b="0" dirty="0">
                <a:solidFill>
                  <a:srgbClr val="098658"/>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x y </a:t>
            </a:r>
            <a:r>
              <a:rPr lang="en-US" sz="1400" b="0" dirty="0">
                <a:solidFill>
                  <a:srgbClr val="0600FF"/>
                </a:solidFill>
                <a:effectLst/>
                <a:latin typeface="Consolas" panose="020B0609020204030204" pitchFamily="49" charset="0"/>
              </a:rPr>
              <a:t>in</a:t>
            </a:r>
          </a:p>
          <a:p>
            <a:endParaRPr lang="en-US" sz="1400" b="0" dirty="0">
              <a:solidFill>
                <a:srgbClr val="0000FF"/>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endParaRPr lang="en-US" sz="1400" b="0" dirty="0">
              <a:solidFill>
                <a:srgbClr val="000000"/>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1080"/>
                </a:solidFill>
                <a:effectLst/>
                <a:latin typeface="Consolas" panose="020B0609020204030204" pitchFamily="49" charset="0"/>
              </a:rPr>
              <a:t>x</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z</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y</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a:t>
            </a:r>
          </a:p>
          <a:p>
            <a:r>
              <a:rPr lang="en-US" sz="1400" dirty="0">
                <a:latin typeface="Consolas" panose="020B0609020204030204" pitchFamily="49" charset="0"/>
              </a:rPr>
              <a:t>...</a:t>
            </a:r>
          </a:p>
        </p:txBody>
      </p:sp>
      <p:sp>
        <p:nvSpPr>
          <p:cNvPr id="4" name="Code translation 4">
            <a:extLst>
              <a:ext uri="{FF2B5EF4-FFF2-40B4-BE49-F238E27FC236}">
                <a16:creationId xmlns:a16="http://schemas.microsoft.com/office/drawing/2014/main" id="{763B268B-5A07-9773-2554-FBA5048EB4FF}"/>
              </a:ext>
            </a:extLst>
          </p:cNvPr>
          <p:cNvSpPr txBox="1"/>
          <p:nvPr/>
        </p:nvSpPr>
        <p:spPr>
          <a:xfrm>
            <a:off x="6002732" y="3589377"/>
            <a:ext cx="5934686" cy="1815882"/>
          </a:xfrm>
          <a:prstGeom prst="rect">
            <a:avLst/>
          </a:prstGeom>
          <a:solidFill>
            <a:srgbClr val="FAFAFA"/>
          </a:solidFill>
        </p:spPr>
        <p:txBody>
          <a:bodyPr wrap="square">
            <a:spAutoFit/>
          </a:bodyPr>
          <a:lstStyle/>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x</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0</a:t>
            </a:r>
            <a:r>
              <a:rPr lang="en-US" sz="1400" b="0" dirty="0">
                <a:solidFill>
                  <a:srgbClr val="000000"/>
                </a:solidFill>
                <a:effectLst/>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1</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a:t>
            </a: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795E26"/>
                </a:solidFill>
                <a:effectLst/>
                <a:latin typeface="Consolas" panose="020B0609020204030204" pitchFamily="49" charset="0"/>
              </a:rPr>
              <a:t>choose </a:t>
            </a:r>
            <a:r>
              <a:rPr lang="en-US" sz="1400" b="0" dirty="0">
                <a:solidFill>
                  <a:srgbClr val="098658"/>
                </a:solidFill>
                <a:effectLst/>
                <a:latin typeface="Consolas" panose="020B0609020204030204" pitchFamily="49" charset="0"/>
              </a:rPr>
              <a:t>true</a:t>
            </a:r>
            <a:r>
              <a:rPr lang="en-US" sz="1400" b="0" dirty="0">
                <a:solidFill>
                  <a:srgbClr val="000000"/>
                </a:solidFill>
                <a:effectLst/>
                <a:latin typeface="Consolas" panose="020B0609020204030204" pitchFamily="49" charset="0"/>
              </a:rPr>
              <a:t> x y </a:t>
            </a:r>
            <a:r>
              <a:rPr lang="en-US" sz="1400" b="0" dirty="0">
                <a:solidFill>
                  <a:srgbClr val="0600FF"/>
                </a:solidFill>
                <a:effectLst/>
                <a:latin typeface="Consolas" panose="020B0609020204030204" pitchFamily="49" charset="0"/>
              </a:rPr>
              <a:t>in</a:t>
            </a:r>
          </a:p>
          <a:p>
            <a:endParaRPr lang="en-US" sz="1400" b="0" dirty="0">
              <a:solidFill>
                <a:srgbClr val="0000FF"/>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z</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98658"/>
                </a:solidFill>
                <a:effectLst/>
                <a:latin typeface="Consolas" panose="020B0609020204030204" pitchFamily="49" charset="0"/>
              </a:rPr>
              <a:t>2</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in</a:t>
            </a:r>
          </a:p>
          <a:p>
            <a:endParaRPr lang="en-US" sz="1400" b="0" dirty="0">
              <a:solidFill>
                <a:srgbClr val="000000"/>
              </a:solidFill>
              <a:effectLst/>
              <a:latin typeface="Consolas" panose="020B0609020204030204" pitchFamily="49" charset="0"/>
            </a:endParaRPr>
          </a:p>
          <a:p>
            <a:r>
              <a:rPr lang="en-US" sz="1400" b="0" dirty="0">
                <a:solidFill>
                  <a:srgbClr val="0000FF"/>
                </a:solidFill>
                <a:effectLst/>
                <a:latin typeface="Consolas" panose="020B0609020204030204" pitchFamily="49" charset="0"/>
              </a:rPr>
              <a:t>let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b="0" dirty="0">
                <a:solidFill>
                  <a:srgbClr val="001080"/>
                </a:solidFill>
                <a:effectLst/>
                <a:latin typeface="Consolas" panose="020B0609020204030204" pitchFamily="49" charset="0"/>
              </a:rPr>
              <a:t>x</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y</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a:solidFill>
                  <a:srgbClr val="0000FF"/>
                </a:solidFill>
                <a:effectLst/>
                <a:latin typeface="Consolas" panose="020B0609020204030204" pitchFamily="49" charset="0"/>
              </a:rPr>
              <a:t>=</a:t>
            </a:r>
            <a:r>
              <a:rPr lang="en-US" sz="1400" dirty="0">
                <a:solidFill>
                  <a:srgbClr val="000000"/>
                </a:solidFill>
                <a:latin typeface="Consolas" panose="020B0609020204030204" pitchFamily="49" charset="0"/>
              </a:rPr>
              <a:t> </a:t>
            </a:r>
            <a:r>
              <a:rPr lang="en-US" sz="1400" dirty="0">
                <a:solidFill>
                  <a:srgbClr val="AF00DB"/>
                </a:solidFill>
                <a:latin typeface="Consolas" panose="020B0609020204030204" pitchFamily="49" charset="0"/>
              </a:rPr>
              <a:t>if </a:t>
            </a:r>
            <a:r>
              <a:rPr lang="en-US" sz="1400" dirty="0">
                <a:solidFill>
                  <a:srgbClr val="098658"/>
                </a:solidFill>
                <a:latin typeface="Consolas" panose="020B0609020204030204" pitchFamily="49" charset="0"/>
              </a:rPr>
              <a:t>true </a:t>
            </a:r>
            <a:r>
              <a:rPr lang="en-US" sz="1400" dirty="0">
                <a:solidFill>
                  <a:srgbClr val="AF00DB"/>
                </a:solidFill>
                <a:latin typeface="Consolas" panose="020B0609020204030204" pitchFamily="49" charset="0"/>
              </a:rPr>
              <a:t>then </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z</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y</a:t>
            </a:r>
            <a:r>
              <a:rPr lang="en-US" sz="1400" b="0" dirty="0">
                <a:solidFill>
                  <a:srgbClr val="0000FF"/>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dirty="0">
                <a:solidFill>
                  <a:srgbClr val="AF00DB"/>
                </a:solidFill>
                <a:latin typeface="Consolas" panose="020B0609020204030204" pitchFamily="49" charset="0"/>
              </a:rPr>
              <a:t>else </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x</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 z</a:t>
            </a:r>
            <a:r>
              <a:rPr lang="en-US" sz="1400" dirty="0">
                <a:solidFill>
                  <a:srgbClr val="0000FF"/>
                </a:solidFill>
                <a:latin typeface="Consolas" panose="020B0609020204030204" pitchFamily="49" charset="0"/>
              </a:rPr>
              <a:t>)</a:t>
            </a:r>
            <a:r>
              <a:rPr lang="en-US" sz="1400" dirty="0">
                <a:solidFill>
                  <a:srgbClr val="000000"/>
                </a:solidFill>
                <a:latin typeface="Consolas" panose="020B0609020204030204" pitchFamily="49" charset="0"/>
              </a:rPr>
              <a:t> </a:t>
            </a:r>
            <a:r>
              <a:rPr lang="en-US" sz="1400" b="0" dirty="0">
                <a:solidFill>
                  <a:srgbClr val="0600FF"/>
                </a:solidFill>
                <a:effectLst/>
                <a:latin typeface="Consolas" panose="020B0609020204030204" pitchFamily="49" charset="0"/>
              </a:rPr>
              <a:t>in</a:t>
            </a:r>
          </a:p>
          <a:p>
            <a:r>
              <a:rPr lang="en-US" sz="1400" dirty="0">
                <a:latin typeface="Consolas" panose="020B0609020204030204" pitchFamily="49" charset="0"/>
              </a:rPr>
              <a:t>...</a:t>
            </a:r>
          </a:p>
        </p:txBody>
      </p:sp>
      <p:sp>
        <p:nvSpPr>
          <p:cNvPr id="21" name="Conclusion">
            <a:extLst>
              <a:ext uri="{FF2B5EF4-FFF2-40B4-BE49-F238E27FC236}">
                <a16:creationId xmlns:a16="http://schemas.microsoft.com/office/drawing/2014/main" id="{F6E1C7CD-F5B4-E334-1204-175338E9D5A7}"/>
              </a:ext>
            </a:extLst>
          </p:cNvPr>
          <p:cNvSpPr txBox="1"/>
          <p:nvPr/>
        </p:nvSpPr>
        <p:spPr>
          <a:xfrm>
            <a:off x="780049" y="5849267"/>
            <a:ext cx="10631902" cy="461665"/>
          </a:xfrm>
          <a:prstGeom prst="rect">
            <a:avLst/>
          </a:prstGeom>
          <a:noFill/>
        </p:spPr>
        <p:txBody>
          <a:bodyPr wrap="square" lIns="91440" tIns="45720" rIns="91440" bIns="45720" rtlCol="0" anchor="t">
            <a:spAutoFit/>
          </a:bodyPr>
          <a:lstStyle/>
          <a:p>
            <a:pPr algn="ctr"/>
            <a:r>
              <a:rPr lang="en-US" sz="2400" b="1" dirty="0"/>
              <a:t>Modular</a:t>
            </a:r>
            <a:r>
              <a:rPr lang="en-US" sz="2400" dirty="0"/>
              <a:t> (type-driven) translation with </a:t>
            </a:r>
            <a:r>
              <a:rPr lang="en-US" sz="2400" i="1" dirty="0"/>
              <a:t>forward</a:t>
            </a:r>
            <a:r>
              <a:rPr lang="en-US" sz="2400" dirty="0"/>
              <a:t> and </a:t>
            </a:r>
            <a:r>
              <a:rPr lang="en-US" sz="2400" i="1" dirty="0"/>
              <a:t>backward</a:t>
            </a:r>
            <a:r>
              <a:rPr lang="en-US" sz="2400" dirty="0"/>
              <a:t> functions</a:t>
            </a:r>
            <a:endParaRPr lang="en-US" dirty="0"/>
          </a:p>
        </p:txBody>
      </p:sp>
      <p:sp>
        <p:nvSpPr>
          <p:cNvPr id="23" name="Rust:">
            <a:extLst>
              <a:ext uri="{FF2B5EF4-FFF2-40B4-BE49-F238E27FC236}">
                <a16:creationId xmlns:a16="http://schemas.microsoft.com/office/drawing/2014/main" id="{137A70EC-DA79-F880-B2BD-675D91DD75AB}"/>
              </a:ext>
            </a:extLst>
          </p:cNvPr>
          <p:cNvSpPr txBox="1"/>
          <p:nvPr/>
        </p:nvSpPr>
        <p:spPr>
          <a:xfrm>
            <a:off x="222937" y="1315046"/>
            <a:ext cx="4730256" cy="369332"/>
          </a:xfrm>
          <a:prstGeom prst="rect">
            <a:avLst/>
          </a:prstGeom>
          <a:noFill/>
        </p:spPr>
        <p:txBody>
          <a:bodyPr wrap="square" rtlCol="0">
            <a:spAutoFit/>
          </a:bodyPr>
          <a:lstStyle/>
          <a:p>
            <a:r>
              <a:rPr lang="en-US" b="1" dirty="0"/>
              <a:t>Rust:</a:t>
            </a:r>
          </a:p>
        </p:txBody>
      </p:sp>
      <p:sp>
        <p:nvSpPr>
          <p:cNvPr id="25" name="Translation:">
            <a:extLst>
              <a:ext uri="{FF2B5EF4-FFF2-40B4-BE49-F238E27FC236}">
                <a16:creationId xmlns:a16="http://schemas.microsoft.com/office/drawing/2014/main" id="{A65E00D7-2603-0CEE-E4F5-5EBEBC4F736E}"/>
              </a:ext>
            </a:extLst>
          </p:cNvPr>
          <p:cNvSpPr txBox="1"/>
          <p:nvPr/>
        </p:nvSpPr>
        <p:spPr>
          <a:xfrm>
            <a:off x="6002732" y="1315046"/>
            <a:ext cx="4306185" cy="369332"/>
          </a:xfrm>
          <a:prstGeom prst="rect">
            <a:avLst/>
          </a:prstGeom>
          <a:noFill/>
        </p:spPr>
        <p:txBody>
          <a:bodyPr wrap="square" rtlCol="0">
            <a:spAutoFit/>
          </a:bodyPr>
          <a:lstStyle/>
          <a:p>
            <a:r>
              <a:rPr lang="en-US" b="1" dirty="0"/>
              <a:t>Translation (automatically generated):</a:t>
            </a:r>
          </a:p>
        </p:txBody>
      </p:sp>
      <p:cxnSp>
        <p:nvCxnSpPr>
          <p:cNvPr id="27" name="Straight Connector 26">
            <a:extLst>
              <a:ext uri="{FF2B5EF4-FFF2-40B4-BE49-F238E27FC236}">
                <a16:creationId xmlns:a16="http://schemas.microsoft.com/office/drawing/2014/main" id="{0F4E3C9C-A9D6-D844-426E-1C3B67A1B78C}"/>
              </a:ext>
            </a:extLst>
          </p:cNvPr>
          <p:cNvCxnSpPr>
            <a:cxnSpLocks/>
          </p:cNvCxnSpPr>
          <p:nvPr/>
        </p:nvCxnSpPr>
        <p:spPr>
          <a:xfrm>
            <a:off x="5779363" y="1430227"/>
            <a:ext cx="0" cy="4410022"/>
          </a:xfrm>
          <a:prstGeom prst="line">
            <a:avLst/>
          </a:prstGeom>
          <a:ln w="57150">
            <a:prstDash val="sysDash"/>
          </a:ln>
        </p:spPr>
        <p:style>
          <a:lnRef idx="1">
            <a:schemeClr val="dk1"/>
          </a:lnRef>
          <a:fillRef idx="0">
            <a:schemeClr val="dk1"/>
          </a:fillRef>
          <a:effectRef idx="0">
            <a:schemeClr val="dk1"/>
          </a:effectRef>
          <a:fontRef idx="minor">
            <a:schemeClr val="tx1"/>
          </a:fontRef>
        </p:style>
      </p:cxnSp>
      <p:grpSp>
        <p:nvGrpSpPr>
          <p:cNvPr id="7" name="'a ends here">
            <a:extLst>
              <a:ext uri="{FF2B5EF4-FFF2-40B4-BE49-F238E27FC236}">
                <a16:creationId xmlns:a16="http://schemas.microsoft.com/office/drawing/2014/main" id="{D41E8D1D-8A01-0CA0-AB5C-898B2A1A14E6}"/>
              </a:ext>
            </a:extLst>
          </p:cNvPr>
          <p:cNvGrpSpPr/>
          <p:nvPr/>
        </p:nvGrpSpPr>
        <p:grpSpPr>
          <a:xfrm>
            <a:off x="1446028" y="4901631"/>
            <a:ext cx="3212655" cy="373696"/>
            <a:chOff x="1446028" y="5104286"/>
            <a:chExt cx="3212655" cy="373696"/>
          </a:xfrm>
        </p:grpSpPr>
        <p:cxnSp>
          <p:nvCxnSpPr>
            <p:cNvPr id="28" name="Straight Arrow Connector 27">
              <a:extLst>
                <a:ext uri="{FF2B5EF4-FFF2-40B4-BE49-F238E27FC236}">
                  <a16:creationId xmlns:a16="http://schemas.microsoft.com/office/drawing/2014/main" id="{04357051-47D6-CAE7-3104-28B993B3C143}"/>
                </a:ext>
              </a:extLst>
            </p:cNvPr>
            <p:cNvCxnSpPr>
              <a:cxnSpLocks/>
            </p:cNvCxnSpPr>
            <p:nvPr/>
          </p:nvCxnSpPr>
          <p:spPr>
            <a:xfrm flipH="1">
              <a:off x="1446028" y="5326646"/>
              <a:ext cx="13661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DF9F06A-82C9-A5E3-A308-6BFAE135534E}"/>
                </a:ext>
              </a:extLst>
            </p:cNvPr>
            <p:cNvSpPr txBox="1"/>
            <p:nvPr/>
          </p:nvSpPr>
          <p:spPr>
            <a:xfrm>
              <a:off x="2803250" y="5104286"/>
              <a:ext cx="1855433" cy="373696"/>
            </a:xfrm>
            <a:prstGeom prst="rect">
              <a:avLst/>
            </a:prstGeom>
            <a:noFill/>
          </p:spPr>
          <p:txBody>
            <a:bodyPr wrap="square" rtlCol="0">
              <a:spAutoFit/>
            </a:bodyPr>
            <a:lstStyle/>
            <a:p>
              <a:r>
                <a:rPr lang="en-US" b="1">
                  <a:solidFill>
                    <a:srgbClr val="FF0000"/>
                  </a:solidFill>
                </a:rPr>
                <a:t>‘a ends here</a:t>
              </a:r>
            </a:p>
          </p:txBody>
        </p:sp>
      </p:grpSp>
      <p:sp>
        <p:nvSpPr>
          <p:cNvPr id="9" name="Choose translation merged">
            <a:extLst>
              <a:ext uri="{FF2B5EF4-FFF2-40B4-BE49-F238E27FC236}">
                <a16:creationId xmlns:a16="http://schemas.microsoft.com/office/drawing/2014/main" id="{1E39D274-C72E-750A-0777-64810D9AF19F}"/>
              </a:ext>
            </a:extLst>
          </p:cNvPr>
          <p:cNvSpPr txBox="1"/>
          <p:nvPr/>
        </p:nvSpPr>
        <p:spPr>
          <a:xfrm>
            <a:off x="6002732" y="1701199"/>
            <a:ext cx="5934686" cy="1384995"/>
          </a:xfrm>
          <a:prstGeom prst="rect">
            <a:avLst/>
          </a:prstGeom>
          <a:solidFill>
            <a:srgbClr val="FAFAFA"/>
          </a:solidFill>
        </p:spPr>
        <p:txBody>
          <a:bodyPr wrap="square">
            <a:spAutoFit/>
          </a:bodyPr>
          <a:lstStyle/>
          <a:p>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795E26"/>
                </a:solidFill>
                <a:latin typeface="Consolas" panose="020B0609020204030204" pitchFamily="49" charset="0"/>
                <a:cs typeface="Consolas" panose="020B0609020204030204" pitchFamily="49" charset="0"/>
              </a:rPr>
              <a:t>choose</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b</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bool</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x</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y</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0600FF"/>
                </a:solidFill>
                <a:latin typeface="Consolas" panose="020B0609020204030204" pitchFamily="49" charset="0"/>
                <a:cs typeface="Consolas" panose="020B0609020204030204" pitchFamily="49" charset="0"/>
              </a:rPr>
              <a:t>) :</a:t>
            </a:r>
          </a:p>
          <a:p>
            <a:r>
              <a:rPr lang="en-GB" sz="1400" dirty="0">
                <a:solidFill>
                  <a:srgbClr val="795E26"/>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3B3B3B"/>
                </a:solidFill>
                <a:latin typeface="Consolas" panose="020B0609020204030204" pitchFamily="49" charset="0"/>
                <a:cs typeface="Consolas" panose="020B0609020204030204" pitchFamily="49" charset="0"/>
              </a:rPr>
              <a:t> *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-&gt;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3B3B3B"/>
                </a:solidFill>
                <a:latin typeface="Consolas" panose="020B0609020204030204" pitchFamily="49" charset="0"/>
                <a:cs typeface="Consolas" panose="020B0609020204030204" pitchFamily="49" charset="0"/>
              </a:rPr>
              <a:t> * </a:t>
            </a:r>
            <a:r>
              <a:rPr lang="en-GB" sz="1400" dirty="0">
                <a:solidFill>
                  <a:srgbClr val="267F99"/>
                </a:solidFill>
                <a:latin typeface="Consolas" panose="020B0609020204030204" pitchFamily="49" charset="0"/>
                <a:cs typeface="Consolas" panose="020B0609020204030204" pitchFamily="49" charset="0"/>
              </a:rPr>
              <a:t>i32</a:t>
            </a:r>
            <a:r>
              <a:rPr lang="en-GB" sz="1400" dirty="0">
                <a:solidFill>
                  <a:srgbClr val="0600FF"/>
                </a:solidFill>
                <a:latin typeface="Consolas" panose="020B0609020204030204" pitchFamily="49" charset="0"/>
                <a:cs typeface="Consolas" panose="020B0609020204030204" pitchFamily="49" charset="0"/>
              </a:rPr>
              <a:t>) =</a:t>
            </a:r>
          </a:p>
          <a:p>
            <a:r>
              <a:rPr lang="en-GB" sz="1400" dirty="0">
                <a:solidFill>
                  <a:srgbClr val="0000FF"/>
                </a:solidFill>
                <a:latin typeface="Consolas" panose="020B0609020204030204" pitchFamily="49" charset="0"/>
                <a:cs typeface="Consolas" panose="020B0609020204030204" pitchFamily="49" charset="0"/>
              </a:rPr>
              <a:t>  </a:t>
            </a:r>
            <a:r>
              <a:rPr lang="en-GB" sz="1400" dirty="0">
                <a:solidFill>
                  <a:srgbClr val="AF00DB"/>
                </a:solidFill>
                <a:latin typeface="Consolas" panose="020B0609020204030204" pitchFamily="49" charset="0"/>
                <a:cs typeface="Consolas" panose="020B0609020204030204" pitchFamily="49" charset="0"/>
              </a:rPr>
              <a:t>if</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795E26"/>
                </a:solidFill>
                <a:latin typeface="Consolas" panose="020B0609020204030204" pitchFamily="49" charset="0"/>
                <a:cs typeface="Consolas" panose="020B0609020204030204" pitchFamily="49" charset="0"/>
              </a:rPr>
              <a:t>b</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AF00DB"/>
                </a:solidFill>
                <a:latin typeface="Consolas" panose="020B0609020204030204" pitchFamily="49" charset="0"/>
                <a:cs typeface="Consolas" panose="020B0609020204030204" pitchFamily="49" charset="0"/>
              </a:rPr>
              <a:t>then</a:t>
            </a:r>
          </a:p>
          <a:p>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x</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fun</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-&gt;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y</a:t>
            </a:r>
            <a:r>
              <a:rPr lang="en-GB" sz="1400" dirty="0">
                <a:solidFill>
                  <a:srgbClr val="0600FF"/>
                </a:solidFill>
                <a:latin typeface="Consolas" panose="020B0609020204030204" pitchFamily="49" charset="0"/>
                <a:cs typeface="Consolas" panose="020B0609020204030204" pitchFamily="49" charset="0"/>
              </a:rPr>
              <a:t>))</a:t>
            </a:r>
          </a:p>
          <a:p>
            <a:r>
              <a:rPr lang="en-GB" sz="1400" dirty="0">
                <a:solidFill>
                  <a:srgbClr val="0000FF"/>
                </a:solidFill>
                <a:latin typeface="Consolas" panose="020B0609020204030204" pitchFamily="49" charset="0"/>
                <a:cs typeface="Consolas" panose="020B0609020204030204" pitchFamily="49" charset="0"/>
              </a:rPr>
              <a:t>  </a:t>
            </a:r>
            <a:r>
              <a:rPr lang="en-GB" sz="1400" dirty="0">
                <a:solidFill>
                  <a:srgbClr val="AF00DB"/>
                </a:solidFill>
                <a:latin typeface="Consolas" panose="020B0609020204030204" pitchFamily="49" charset="0"/>
                <a:cs typeface="Consolas" panose="020B0609020204030204" pitchFamily="49" charset="0"/>
              </a:rPr>
              <a:t>else</a:t>
            </a:r>
          </a:p>
          <a:p>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y</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fun</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-&gt; (</a:t>
            </a:r>
            <a:r>
              <a:rPr lang="en-GB" sz="1400" dirty="0">
                <a:solidFill>
                  <a:srgbClr val="011080"/>
                </a:solidFill>
                <a:latin typeface="Consolas" panose="020B0609020204030204" pitchFamily="49" charset="0"/>
                <a:cs typeface="Consolas" panose="020B0609020204030204" pitchFamily="49" charset="0"/>
              </a:rPr>
              <a:t>x</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0600FF"/>
                </a:solidFill>
                <a:latin typeface="Consolas" panose="020B0609020204030204" pitchFamily="49" charset="0"/>
                <a:cs typeface="Consolas" panose="020B0609020204030204" pitchFamily="49" charset="0"/>
              </a:rPr>
              <a:t>))</a:t>
            </a:r>
          </a:p>
        </p:txBody>
      </p:sp>
      <p:sp>
        <p:nvSpPr>
          <p:cNvPr id="12" name="Code translation merged">
            <a:extLst>
              <a:ext uri="{FF2B5EF4-FFF2-40B4-BE49-F238E27FC236}">
                <a16:creationId xmlns:a16="http://schemas.microsoft.com/office/drawing/2014/main" id="{741EBB85-9E55-86CE-66B9-6F0212441EF6}"/>
              </a:ext>
            </a:extLst>
          </p:cNvPr>
          <p:cNvSpPr txBox="1"/>
          <p:nvPr/>
        </p:nvSpPr>
        <p:spPr>
          <a:xfrm>
            <a:off x="6002732" y="3589377"/>
            <a:ext cx="5934686" cy="1815882"/>
          </a:xfrm>
          <a:prstGeom prst="rect">
            <a:avLst/>
          </a:prstGeom>
          <a:solidFill>
            <a:srgbClr val="FAFAFA"/>
          </a:solidFill>
        </p:spPr>
        <p:txBody>
          <a:bodyPr wrap="square">
            <a:spAutoFit/>
          </a:bodyPr>
          <a:lstStyle/>
          <a:p>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x</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98658"/>
                </a:solidFill>
                <a:latin typeface="Consolas" panose="020B0609020204030204" pitchFamily="49" charset="0"/>
                <a:cs typeface="Consolas" panose="020B0609020204030204" pitchFamily="49" charset="0"/>
              </a:rPr>
              <a:t>0</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in</a:t>
            </a:r>
            <a:endParaRPr lang="en-GB" sz="1400" dirty="0">
              <a:solidFill>
                <a:srgbClr val="3B3B3B"/>
              </a:solidFill>
              <a:latin typeface="Consolas" panose="020B0609020204030204" pitchFamily="49" charset="0"/>
              <a:cs typeface="Consolas" panose="020B0609020204030204" pitchFamily="49" charset="0"/>
            </a:endParaRPr>
          </a:p>
          <a:p>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y</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98658"/>
                </a:solidFill>
                <a:latin typeface="Consolas" panose="020B0609020204030204" pitchFamily="49" charset="0"/>
                <a:cs typeface="Consolas" panose="020B0609020204030204" pitchFamily="49" charset="0"/>
              </a:rPr>
              <a:t>1</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in</a:t>
            </a:r>
            <a:endParaRPr lang="en-GB" sz="1400" dirty="0">
              <a:solidFill>
                <a:srgbClr val="3B3B3B"/>
              </a:solidFill>
              <a:latin typeface="Consolas" panose="020B0609020204030204" pitchFamily="49" charset="0"/>
              <a:cs typeface="Consolas" panose="020B0609020204030204" pitchFamily="49" charset="0"/>
            </a:endParaRPr>
          </a:p>
          <a:p>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err="1">
                <a:solidFill>
                  <a:srgbClr val="795E26"/>
                </a:solidFill>
                <a:latin typeface="Consolas" panose="020B0609020204030204" pitchFamily="49" charset="0"/>
                <a:cs typeface="Consolas" panose="020B0609020204030204" pitchFamily="49" charset="0"/>
              </a:rPr>
              <a:t>choose_back</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795E26"/>
                </a:solidFill>
                <a:latin typeface="Consolas" panose="020B0609020204030204" pitchFamily="49" charset="0"/>
                <a:cs typeface="Consolas" panose="020B0609020204030204" pitchFamily="49" charset="0"/>
              </a:rPr>
              <a:t>choose</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88658"/>
                </a:solidFill>
                <a:latin typeface="Consolas" panose="020B0609020204030204" pitchFamily="49" charset="0"/>
                <a:cs typeface="Consolas" panose="020B0609020204030204" pitchFamily="49" charset="0"/>
              </a:rPr>
              <a:t>true</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x y</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in</a:t>
            </a:r>
            <a:endParaRPr lang="en-GB" sz="1400" dirty="0">
              <a:solidFill>
                <a:srgbClr val="3B3B3B"/>
              </a:solidFill>
              <a:latin typeface="Consolas" panose="020B0609020204030204" pitchFamily="49" charset="0"/>
              <a:cs typeface="Consolas" panose="020B0609020204030204" pitchFamily="49" charset="0"/>
            </a:endParaRPr>
          </a:p>
          <a:p>
            <a:br>
              <a:rPr lang="en-GB" sz="1400" dirty="0">
                <a:solidFill>
                  <a:srgbClr val="3B3B3B"/>
                </a:solidFill>
                <a:latin typeface="Consolas" panose="020B0609020204030204" pitchFamily="49" charset="0"/>
                <a:cs typeface="Consolas" panose="020B0609020204030204" pitchFamily="49" charset="0"/>
              </a:rPr>
            </a:br>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98658"/>
                </a:solidFill>
                <a:latin typeface="Consolas" panose="020B0609020204030204" pitchFamily="49" charset="0"/>
                <a:cs typeface="Consolas" panose="020B0609020204030204" pitchFamily="49" charset="0"/>
              </a:rPr>
              <a:t>2</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in</a:t>
            </a:r>
            <a:endParaRPr lang="en-GB" sz="1400" dirty="0">
              <a:solidFill>
                <a:srgbClr val="3B3B3B"/>
              </a:solidFill>
              <a:latin typeface="Consolas" panose="020B0609020204030204" pitchFamily="49" charset="0"/>
              <a:cs typeface="Consolas" panose="020B0609020204030204" pitchFamily="49" charset="0"/>
            </a:endParaRPr>
          </a:p>
          <a:p>
            <a:br>
              <a:rPr lang="en-GB" sz="1400" dirty="0">
                <a:solidFill>
                  <a:srgbClr val="3B3B3B"/>
                </a:solidFill>
                <a:latin typeface="Consolas" panose="020B0609020204030204" pitchFamily="49" charset="0"/>
                <a:cs typeface="Consolas" panose="020B0609020204030204" pitchFamily="49" charset="0"/>
              </a:rPr>
            </a:br>
            <a:r>
              <a:rPr lang="en-GB" sz="1400" dirty="0">
                <a:solidFill>
                  <a:srgbClr val="0000FF"/>
                </a:solidFill>
                <a:latin typeface="Consolas" panose="020B0609020204030204" pitchFamily="49" charset="0"/>
                <a:cs typeface="Consolas" panose="020B0609020204030204" pitchFamily="49" charset="0"/>
              </a:rPr>
              <a:t>let</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600FF"/>
                </a:solidFill>
                <a:latin typeface="Consolas" panose="020B0609020204030204" pitchFamily="49" charset="0"/>
                <a:cs typeface="Consolas" panose="020B0609020204030204" pitchFamily="49" charset="0"/>
              </a:rPr>
              <a:t>(</a:t>
            </a:r>
            <a:r>
              <a:rPr lang="en-GB" sz="1400" dirty="0">
                <a:solidFill>
                  <a:srgbClr val="011080"/>
                </a:solidFill>
                <a:latin typeface="Consolas" panose="020B0609020204030204" pitchFamily="49" charset="0"/>
                <a:cs typeface="Consolas" panose="020B0609020204030204" pitchFamily="49" charset="0"/>
              </a:rPr>
              <a:t>x</a:t>
            </a:r>
            <a:r>
              <a:rPr lang="en-GB" sz="1400" dirty="0">
                <a:solidFill>
                  <a:srgbClr val="0600FF"/>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y</a:t>
            </a:r>
            <a:r>
              <a:rPr lang="en-GB" sz="1400" dirty="0">
                <a:solidFill>
                  <a:srgbClr val="0600FF"/>
                </a:solidFill>
                <a:latin typeface="Consolas" panose="020B0609020204030204" pitchFamily="49" charset="0"/>
                <a:cs typeface="Consolas" panose="020B0609020204030204" pitchFamily="49" charset="0"/>
              </a:rPr>
              <a:t>) </a:t>
            </a:r>
            <a:r>
              <a:rPr lang="en-GB" sz="1400" dirty="0">
                <a:solidFill>
                  <a:srgbClr val="267F99"/>
                </a:solidFill>
                <a:latin typeface="Consolas" panose="020B0609020204030204" pitchFamily="49" charset="0"/>
                <a:cs typeface="Consolas" panose="020B0609020204030204" pitchFamily="49" charset="0"/>
              </a:rPr>
              <a:t>=</a:t>
            </a:r>
            <a:r>
              <a:rPr lang="en-GB" sz="1400" dirty="0">
                <a:solidFill>
                  <a:srgbClr val="3B3B3B"/>
                </a:solidFill>
                <a:latin typeface="Consolas" panose="020B0609020204030204" pitchFamily="49" charset="0"/>
                <a:cs typeface="Consolas" panose="020B0609020204030204" pitchFamily="49" charset="0"/>
              </a:rPr>
              <a:t> </a:t>
            </a:r>
            <a:r>
              <a:rPr lang="en-GB" sz="1400" dirty="0" err="1">
                <a:solidFill>
                  <a:srgbClr val="795E26"/>
                </a:solidFill>
                <a:latin typeface="Consolas" panose="020B0609020204030204" pitchFamily="49" charset="0"/>
                <a:cs typeface="Consolas" panose="020B0609020204030204" pitchFamily="49" charset="0"/>
              </a:rPr>
              <a:t>choose_back</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11080"/>
                </a:solidFill>
                <a:latin typeface="Consolas" panose="020B0609020204030204" pitchFamily="49" charset="0"/>
                <a:cs typeface="Consolas" panose="020B0609020204030204" pitchFamily="49" charset="0"/>
              </a:rPr>
              <a:t>z</a:t>
            </a:r>
            <a:r>
              <a:rPr lang="en-GB" sz="1400" dirty="0">
                <a:solidFill>
                  <a:srgbClr val="3B3B3B"/>
                </a:solidFill>
                <a:latin typeface="Consolas" panose="020B0609020204030204" pitchFamily="49" charset="0"/>
                <a:cs typeface="Consolas" panose="020B0609020204030204" pitchFamily="49" charset="0"/>
              </a:rPr>
              <a:t> </a:t>
            </a:r>
            <a:r>
              <a:rPr lang="en-GB" sz="1400" dirty="0">
                <a:solidFill>
                  <a:srgbClr val="0000FF"/>
                </a:solidFill>
                <a:latin typeface="Consolas" panose="020B0609020204030204" pitchFamily="49" charset="0"/>
                <a:cs typeface="Consolas" panose="020B0609020204030204" pitchFamily="49" charset="0"/>
              </a:rPr>
              <a:t>in</a:t>
            </a:r>
            <a:endParaRPr lang="en-GB" sz="1400" dirty="0">
              <a:solidFill>
                <a:srgbClr val="3B3B3B"/>
              </a:solidFill>
              <a:latin typeface="Consolas" panose="020B0609020204030204" pitchFamily="49" charset="0"/>
              <a:cs typeface="Consolas" panose="020B0609020204030204" pitchFamily="49" charset="0"/>
            </a:endParaRPr>
          </a:p>
          <a:p>
            <a:r>
              <a:rPr lang="en-GB" sz="1400" dirty="0">
                <a:solidFill>
                  <a:srgbClr val="267F99"/>
                </a:solidFill>
                <a:latin typeface="Consolas" panose="020B0609020204030204" pitchFamily="49" charset="0"/>
                <a:cs typeface="Consolas" panose="020B0609020204030204" pitchFamily="49" charset="0"/>
              </a:rPr>
              <a:t>...</a:t>
            </a:r>
            <a:endParaRPr lang="en-GB" sz="1400" dirty="0">
              <a:solidFill>
                <a:srgbClr val="3B3B3B"/>
              </a:solidFill>
              <a:latin typeface="Consolas" panose="020B0609020204030204" pitchFamily="49" charset="0"/>
              <a:cs typeface="Consolas" panose="020B0609020204030204" pitchFamily="49" charset="0"/>
            </a:endParaRPr>
          </a:p>
        </p:txBody>
      </p:sp>
      <p:sp>
        <p:nvSpPr>
          <p:cNvPr id="5" name="Slide Number Placeholder 4">
            <a:extLst>
              <a:ext uri="{FF2B5EF4-FFF2-40B4-BE49-F238E27FC236}">
                <a16:creationId xmlns:a16="http://schemas.microsoft.com/office/drawing/2014/main" id="{D9D0B9C3-03EC-72FE-C16A-E914B8563C6A}"/>
              </a:ext>
            </a:extLst>
          </p:cNvPr>
          <p:cNvSpPr>
            <a:spLocks noGrp="1"/>
          </p:cNvSpPr>
          <p:nvPr>
            <p:ph type="sldNum" sz="quarter" idx="12"/>
          </p:nvPr>
        </p:nvSpPr>
        <p:spPr/>
        <p:txBody>
          <a:bodyPr/>
          <a:lstStyle/>
          <a:p>
            <a:fld id="{515FE655-FEAC-4907-96EE-E5DDF44A632D}" type="slidenum">
              <a:rPr lang="en-US" smtClean="0"/>
              <a:t>16</a:t>
            </a:fld>
            <a:endParaRPr lang="en-US" dirty="0"/>
          </a:p>
        </p:txBody>
      </p:sp>
      <p:sp>
        <p:nvSpPr>
          <p:cNvPr id="10" name="Conclusion">
            <a:extLst>
              <a:ext uri="{FF2B5EF4-FFF2-40B4-BE49-F238E27FC236}">
                <a16:creationId xmlns:a16="http://schemas.microsoft.com/office/drawing/2014/main" id="{3DF6400E-66B9-16D2-91C2-01CB492560DE}"/>
              </a:ext>
            </a:extLst>
          </p:cNvPr>
          <p:cNvSpPr txBox="1"/>
          <p:nvPr/>
        </p:nvSpPr>
        <p:spPr>
          <a:xfrm>
            <a:off x="780049" y="6241244"/>
            <a:ext cx="10631902" cy="461665"/>
          </a:xfrm>
          <a:prstGeom prst="rect">
            <a:avLst/>
          </a:prstGeom>
          <a:noFill/>
        </p:spPr>
        <p:txBody>
          <a:bodyPr wrap="square" lIns="91440" tIns="45720" rIns="91440" bIns="45720" rtlCol="0" anchor="t">
            <a:spAutoFit/>
          </a:bodyPr>
          <a:lstStyle/>
          <a:p>
            <a:pPr algn="ctr"/>
            <a:r>
              <a:rPr lang="en-US" sz="2400" dirty="0"/>
              <a:t>Support for large subset of Rust (</a:t>
            </a:r>
            <a:r>
              <a:rPr lang="en-US" sz="2400" b="1" dirty="0"/>
              <a:t>traits, loops</a:t>
            </a:r>
            <a:r>
              <a:rPr lang="en-US" sz="2400" dirty="0"/>
              <a:t>), idiomatic models</a:t>
            </a:r>
            <a:endParaRPr lang="en-US" dirty="0"/>
          </a:p>
        </p:txBody>
      </p:sp>
    </p:spTree>
    <p:extLst>
      <p:ext uri="{BB962C8B-B14F-4D97-AF65-F5344CB8AC3E}">
        <p14:creationId xmlns:p14="http://schemas.microsoft.com/office/powerpoint/2010/main" val="123192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iterate type="lt">
                                    <p:tmAbs val="0"/>
                                  </p:iterate>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type="lt">
                                    <p:tmAbs val="0"/>
                                  </p:iterate>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24" grpId="0" animBg="1"/>
      <p:bldP spid="13" grpId="0" animBg="1"/>
      <p:bldP spid="3" grpId="0" animBg="1"/>
      <p:bldP spid="4" grpId="0" animBg="1"/>
      <p:bldP spid="21" grpId="0"/>
      <p:bldP spid="25" grpId="0"/>
      <p:bldP spid="9" grpId="0" animBg="1"/>
      <p:bldP spid="1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50611-085F-9D9E-7D7B-7417A15AFC54}"/>
            </a:ext>
          </a:extLst>
        </p:cNvPr>
        <p:cNvGrpSpPr/>
        <p:nvPr/>
      </p:nvGrpSpPr>
      <p:grpSpPr>
        <a:xfrm>
          <a:off x="0" y="0"/>
          <a:ext cx="0" cy="0"/>
          <a:chOff x="0" y="0"/>
          <a:chExt cx="0" cy="0"/>
        </a:xfrm>
      </p:grpSpPr>
      <p:sp>
        <p:nvSpPr>
          <p:cNvPr id="54" name="Safe Rust">
            <a:extLst>
              <a:ext uri="{FF2B5EF4-FFF2-40B4-BE49-F238E27FC236}">
                <a16:creationId xmlns:a16="http://schemas.microsoft.com/office/drawing/2014/main" id="{354BBB05-AE25-5A1F-12A7-96847AEEE87E}"/>
              </a:ext>
            </a:extLst>
          </p:cNvPr>
          <p:cNvSpPr/>
          <p:nvPr/>
        </p:nvSpPr>
        <p:spPr>
          <a:xfrm>
            <a:off x="1603268" y="3201913"/>
            <a:ext cx="1398959" cy="718169"/>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Safe Rust</a:t>
            </a:r>
          </a:p>
        </p:txBody>
      </p:sp>
      <p:sp>
        <p:nvSpPr>
          <p:cNvPr id="103" name="Arrow: Right 102">
            <a:extLst>
              <a:ext uri="{FF2B5EF4-FFF2-40B4-BE49-F238E27FC236}">
                <a16:creationId xmlns:a16="http://schemas.microsoft.com/office/drawing/2014/main" id="{B478D68C-F952-AA05-1ACF-8CA5CF0CC854}"/>
              </a:ext>
            </a:extLst>
          </p:cNvPr>
          <p:cNvSpPr/>
          <p:nvPr/>
        </p:nvSpPr>
        <p:spPr>
          <a:xfrm>
            <a:off x="7579267" y="3196935"/>
            <a:ext cx="1667182" cy="723147"/>
          </a:xfrm>
          <a:prstGeom prst="rightArrow">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b="1"/>
              <a:t>λ</a:t>
            </a:r>
            <a:r>
              <a:rPr lang="en-US" b="1"/>
              <a:t>-Calculus</a:t>
            </a:r>
          </a:p>
        </p:txBody>
      </p:sp>
      <p:sp>
        <p:nvSpPr>
          <p:cNvPr id="2" name="Title 1">
            <a:extLst>
              <a:ext uri="{FF2B5EF4-FFF2-40B4-BE49-F238E27FC236}">
                <a16:creationId xmlns:a16="http://schemas.microsoft.com/office/drawing/2014/main" id="{1D3AA2A1-833C-BA17-54A1-19ADBAC8CE4E}"/>
              </a:ext>
            </a:extLst>
          </p:cNvPr>
          <p:cNvSpPr>
            <a:spLocks noGrp="1"/>
          </p:cNvSpPr>
          <p:nvPr>
            <p:ph type="title"/>
          </p:nvPr>
        </p:nvSpPr>
        <p:spPr/>
        <p:txBody>
          <a:bodyPr/>
          <a:lstStyle/>
          <a:p>
            <a:r>
              <a:rPr lang="en-US" dirty="0"/>
              <a:t>How does the translation work?</a:t>
            </a:r>
          </a:p>
        </p:txBody>
      </p:sp>
      <p:pic>
        <p:nvPicPr>
          <p:cNvPr id="1026" name="Picture 2" descr="F* (programming language) - Wikipedia">
            <a:extLst>
              <a:ext uri="{FF2B5EF4-FFF2-40B4-BE49-F238E27FC236}">
                <a16:creationId xmlns:a16="http://schemas.microsoft.com/office/drawing/2014/main" id="{5D79448E-7EA9-C9F6-79AD-BDFC9DBEE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9420" y="684597"/>
            <a:ext cx="1074201" cy="1074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ll Coq Interactive Theorem Prover on Debian using the Snap Store |  Snapcraft">
            <a:extLst>
              <a:ext uri="{FF2B5EF4-FFF2-40B4-BE49-F238E27FC236}">
                <a16:creationId xmlns:a16="http://schemas.microsoft.com/office/drawing/2014/main" id="{933008D7-0A2D-3F11-7C2E-EFF75914B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4696" y="1870850"/>
            <a:ext cx="1074201" cy="1074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BA43441-C979-435E-83A0-824591CE7403}"/>
              </a:ext>
            </a:extLst>
          </p:cNvPr>
          <p:cNvSpPr txBox="1"/>
          <p:nvPr/>
        </p:nvSpPr>
        <p:spPr>
          <a:xfrm>
            <a:off x="10364239" y="3145289"/>
            <a:ext cx="1353846" cy="523220"/>
          </a:xfrm>
          <a:prstGeom prst="rect">
            <a:avLst/>
          </a:prstGeom>
          <a:noFill/>
        </p:spPr>
        <p:txBody>
          <a:bodyPr wrap="square" rtlCol="0">
            <a:spAutoFit/>
          </a:bodyPr>
          <a:lstStyle/>
          <a:p>
            <a:pPr algn="ctr"/>
            <a:r>
              <a:rPr lang="en-US" sz="2800" b="1" dirty="0"/>
              <a:t>HOL4</a:t>
            </a:r>
          </a:p>
        </p:txBody>
      </p:sp>
      <p:pic>
        <p:nvPicPr>
          <p:cNvPr id="10" name="Graphic 9">
            <a:extLst>
              <a:ext uri="{FF2B5EF4-FFF2-40B4-BE49-F238E27FC236}">
                <a16:creationId xmlns:a16="http://schemas.microsoft.com/office/drawing/2014/main" id="{D22912CA-62AA-A455-CDF1-36B7D4D28E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84696" y="3821227"/>
            <a:ext cx="1505138" cy="1314418"/>
          </a:xfrm>
          <a:prstGeom prst="rect">
            <a:avLst/>
          </a:prstGeom>
        </p:spPr>
      </p:pic>
      <p:cxnSp>
        <p:nvCxnSpPr>
          <p:cNvPr id="17" name="Connector: Curved 16">
            <a:extLst>
              <a:ext uri="{FF2B5EF4-FFF2-40B4-BE49-F238E27FC236}">
                <a16:creationId xmlns:a16="http://schemas.microsoft.com/office/drawing/2014/main" id="{3BE9F91B-B1F6-B163-5EC5-5F0127240E33}"/>
              </a:ext>
            </a:extLst>
          </p:cNvPr>
          <p:cNvCxnSpPr>
            <a:cxnSpLocks/>
          </p:cNvCxnSpPr>
          <p:nvPr/>
        </p:nvCxnSpPr>
        <p:spPr>
          <a:xfrm flipV="1">
            <a:off x="8271089" y="1715857"/>
            <a:ext cx="1211884" cy="1842653"/>
          </a:xfrm>
          <a:prstGeom prst="curvedConnector2">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24" name="Connector: Curved 23">
            <a:extLst>
              <a:ext uri="{FF2B5EF4-FFF2-40B4-BE49-F238E27FC236}">
                <a16:creationId xmlns:a16="http://schemas.microsoft.com/office/drawing/2014/main" id="{72676751-382D-E1C5-6AD4-CB57D7EED9C8}"/>
              </a:ext>
            </a:extLst>
          </p:cNvPr>
          <p:cNvCxnSpPr>
            <a:cxnSpLocks/>
          </p:cNvCxnSpPr>
          <p:nvPr/>
        </p:nvCxnSpPr>
        <p:spPr>
          <a:xfrm flipV="1">
            <a:off x="8271089" y="2582550"/>
            <a:ext cx="1822061" cy="975959"/>
          </a:xfrm>
          <a:prstGeom prst="curvedConnector3">
            <a:avLst>
              <a:gd name="adj1" fmla="val 63940"/>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3" name="Connector: Curved 32">
            <a:extLst>
              <a:ext uri="{FF2B5EF4-FFF2-40B4-BE49-F238E27FC236}">
                <a16:creationId xmlns:a16="http://schemas.microsoft.com/office/drawing/2014/main" id="{0EB6BF1D-EDF4-0AAC-FDB1-5BCEF99B3ABF}"/>
              </a:ext>
            </a:extLst>
          </p:cNvPr>
          <p:cNvCxnSpPr>
            <a:cxnSpLocks/>
          </p:cNvCxnSpPr>
          <p:nvPr/>
        </p:nvCxnSpPr>
        <p:spPr>
          <a:xfrm flipV="1">
            <a:off x="8271089" y="3352242"/>
            <a:ext cx="2143377" cy="206267"/>
          </a:xfrm>
          <a:prstGeom prst="curvedConnector3">
            <a:avLst>
              <a:gd name="adj1" fmla="val 59243"/>
            </a:avLst>
          </a:prstGeom>
          <a:ln w="1905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6" name="Connector: Curved 35">
            <a:extLst>
              <a:ext uri="{FF2B5EF4-FFF2-40B4-BE49-F238E27FC236}">
                <a16:creationId xmlns:a16="http://schemas.microsoft.com/office/drawing/2014/main" id="{1B8068D5-73EC-9C7A-1E6D-5973A6E686F8}"/>
              </a:ext>
            </a:extLst>
          </p:cNvPr>
          <p:cNvCxnSpPr>
            <a:cxnSpLocks/>
          </p:cNvCxnSpPr>
          <p:nvPr/>
        </p:nvCxnSpPr>
        <p:spPr>
          <a:xfrm>
            <a:off x="8271089" y="3558510"/>
            <a:ext cx="2012382" cy="623182"/>
          </a:xfrm>
          <a:prstGeom prst="curvedConnector3">
            <a:avLst>
              <a:gd name="adj1" fmla="val 64237"/>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cxnSp>
        <p:nvCxnSpPr>
          <p:cNvPr id="44" name="Connector: Curved 43">
            <a:extLst>
              <a:ext uri="{FF2B5EF4-FFF2-40B4-BE49-F238E27FC236}">
                <a16:creationId xmlns:a16="http://schemas.microsoft.com/office/drawing/2014/main" id="{37CAFDED-4E44-36B9-2F69-EB50FBD5FA2E}"/>
              </a:ext>
            </a:extLst>
          </p:cNvPr>
          <p:cNvCxnSpPr>
            <a:cxnSpLocks/>
          </p:cNvCxnSpPr>
          <p:nvPr/>
        </p:nvCxnSpPr>
        <p:spPr>
          <a:xfrm>
            <a:off x="8271089" y="3558509"/>
            <a:ext cx="911030" cy="1971363"/>
          </a:xfrm>
          <a:prstGeom prst="curvedConnector2">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sp>
        <p:nvSpPr>
          <p:cNvPr id="109" name="TextBox 108">
            <a:extLst>
              <a:ext uri="{FF2B5EF4-FFF2-40B4-BE49-F238E27FC236}">
                <a16:creationId xmlns:a16="http://schemas.microsoft.com/office/drawing/2014/main" id="{1403D2BF-CDB0-9F63-7AFE-18911B08E7C9}"/>
              </a:ext>
            </a:extLst>
          </p:cNvPr>
          <p:cNvSpPr txBox="1"/>
          <p:nvPr/>
        </p:nvSpPr>
        <p:spPr>
          <a:xfrm>
            <a:off x="9656166" y="5058066"/>
            <a:ext cx="1353846" cy="523220"/>
          </a:xfrm>
          <a:prstGeom prst="rect">
            <a:avLst/>
          </a:prstGeom>
          <a:noFill/>
        </p:spPr>
        <p:txBody>
          <a:bodyPr wrap="square" rtlCol="0">
            <a:spAutoFit/>
          </a:bodyPr>
          <a:lstStyle/>
          <a:p>
            <a:pPr algn="ctr"/>
            <a:r>
              <a:rPr lang="en-US" sz="2800" b="1" dirty="0"/>
              <a:t>. . .</a:t>
            </a:r>
          </a:p>
        </p:txBody>
      </p:sp>
      <p:cxnSp>
        <p:nvCxnSpPr>
          <p:cNvPr id="129" name="Connector: Curved 128">
            <a:extLst>
              <a:ext uri="{FF2B5EF4-FFF2-40B4-BE49-F238E27FC236}">
                <a16:creationId xmlns:a16="http://schemas.microsoft.com/office/drawing/2014/main" id="{5A250018-7AE9-AC26-F4DF-D3A701171C16}"/>
              </a:ext>
            </a:extLst>
          </p:cNvPr>
          <p:cNvCxnSpPr>
            <a:cxnSpLocks/>
          </p:cNvCxnSpPr>
          <p:nvPr/>
        </p:nvCxnSpPr>
        <p:spPr>
          <a:xfrm>
            <a:off x="8271089" y="3558509"/>
            <a:ext cx="1667182" cy="1645079"/>
          </a:xfrm>
          <a:prstGeom prst="curvedConnector3">
            <a:avLst>
              <a:gd name="adj1" fmla="val 68282"/>
            </a:avLst>
          </a:prstGeom>
          <a:ln w="1905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sp>
        <p:nvSpPr>
          <p:cNvPr id="3" name="Pure model">
            <a:extLst>
              <a:ext uri="{FF2B5EF4-FFF2-40B4-BE49-F238E27FC236}">
                <a16:creationId xmlns:a16="http://schemas.microsoft.com/office/drawing/2014/main" id="{FD6AE278-3E36-2286-5380-8224C9D2B0AD}"/>
              </a:ext>
            </a:extLst>
          </p:cNvPr>
          <p:cNvSpPr/>
          <p:nvPr/>
        </p:nvSpPr>
        <p:spPr>
          <a:xfrm>
            <a:off x="7579267" y="3405897"/>
            <a:ext cx="1646438" cy="33532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Pure model</a:t>
            </a:r>
          </a:p>
        </p:txBody>
      </p:sp>
      <p:pic>
        <p:nvPicPr>
          <p:cNvPr id="8" name="Rust">
            <a:extLst>
              <a:ext uri="{FF2B5EF4-FFF2-40B4-BE49-F238E27FC236}">
                <a16:creationId xmlns:a16="http://schemas.microsoft.com/office/drawing/2014/main" id="{75025E32-BC74-F4D4-8136-A37BC9B85C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9171" y="3144817"/>
            <a:ext cx="807422" cy="807422"/>
          </a:xfrm>
          <a:prstGeom prst="rect">
            <a:avLst/>
          </a:prstGeom>
        </p:spPr>
      </p:pic>
      <p:sp>
        <p:nvSpPr>
          <p:cNvPr id="16" name="Slide Number Placeholder 15">
            <a:extLst>
              <a:ext uri="{FF2B5EF4-FFF2-40B4-BE49-F238E27FC236}">
                <a16:creationId xmlns:a16="http://schemas.microsoft.com/office/drawing/2014/main" id="{4EA80A2C-7C08-6A33-7FB0-1DCA954E9B5B}"/>
              </a:ext>
            </a:extLst>
          </p:cNvPr>
          <p:cNvSpPr>
            <a:spLocks noGrp="1"/>
          </p:cNvSpPr>
          <p:nvPr>
            <p:ph type="sldNum" sz="quarter" idx="12"/>
          </p:nvPr>
        </p:nvSpPr>
        <p:spPr/>
        <p:txBody>
          <a:bodyPr/>
          <a:lstStyle/>
          <a:p>
            <a:fld id="{515FE655-FEAC-4907-96EE-E5DDF44A632D}" type="slidenum">
              <a:rPr lang="en-US" smtClean="0"/>
              <a:t>17</a:t>
            </a:fld>
            <a:endParaRPr lang="en-US"/>
          </a:p>
        </p:txBody>
      </p:sp>
      <p:sp>
        <p:nvSpPr>
          <p:cNvPr id="9" name="Pure model">
            <a:extLst>
              <a:ext uri="{FF2B5EF4-FFF2-40B4-BE49-F238E27FC236}">
                <a16:creationId xmlns:a16="http://schemas.microsoft.com/office/drawing/2014/main" id="{E9BE4525-8681-1DC3-CF57-BACC3089FCEC}"/>
              </a:ext>
            </a:extLst>
          </p:cNvPr>
          <p:cNvSpPr/>
          <p:nvPr/>
        </p:nvSpPr>
        <p:spPr>
          <a:xfrm>
            <a:off x="7579267" y="3349402"/>
            <a:ext cx="1667182" cy="391822"/>
          </a:xfrm>
          <a:prstGeom prst="rightArrow">
            <a:avLst>
              <a:gd name="adj1" fmla="val 100000"/>
              <a:gd name="adj2" fmla="val 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Pure model</a:t>
            </a:r>
          </a:p>
        </p:txBody>
      </p:sp>
      <p:sp>
        <p:nvSpPr>
          <p:cNvPr id="53" name="Aeneas">
            <a:extLst>
              <a:ext uri="{FF2B5EF4-FFF2-40B4-BE49-F238E27FC236}">
                <a16:creationId xmlns:a16="http://schemas.microsoft.com/office/drawing/2014/main" id="{1C759A9C-7423-35D6-379E-81B5FE6BACFE}"/>
              </a:ext>
            </a:extLst>
          </p:cNvPr>
          <p:cNvSpPr/>
          <p:nvPr/>
        </p:nvSpPr>
        <p:spPr>
          <a:xfrm>
            <a:off x="3005455" y="3062529"/>
            <a:ext cx="4588171" cy="1011060"/>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Aeneas</a:t>
            </a:r>
          </a:p>
        </p:txBody>
      </p:sp>
      <p:cxnSp>
        <p:nvCxnSpPr>
          <p:cNvPr id="5" name="Straight Arrow Connector 4">
            <a:extLst>
              <a:ext uri="{FF2B5EF4-FFF2-40B4-BE49-F238E27FC236}">
                <a16:creationId xmlns:a16="http://schemas.microsoft.com/office/drawing/2014/main" id="{3CB1E7DE-BA22-2522-E3DC-370CA01900EF}"/>
              </a:ext>
            </a:extLst>
          </p:cNvPr>
          <p:cNvCxnSpPr>
            <a:cxnSpLocks/>
          </p:cNvCxnSpPr>
          <p:nvPr/>
        </p:nvCxnSpPr>
        <p:spPr>
          <a:xfrm flipV="1">
            <a:off x="7593626" y="3741224"/>
            <a:ext cx="677463" cy="6281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A4C7C1A-9BA5-76B6-103C-361FDAB0C764}"/>
              </a:ext>
            </a:extLst>
          </p:cNvPr>
          <p:cNvSpPr txBox="1"/>
          <p:nvPr/>
        </p:nvSpPr>
        <p:spPr>
          <a:xfrm>
            <a:off x="697425" y="4382308"/>
            <a:ext cx="8407255" cy="830997"/>
          </a:xfrm>
          <a:prstGeom prst="rect">
            <a:avLst/>
          </a:prstGeom>
          <a:noFill/>
        </p:spPr>
        <p:txBody>
          <a:bodyPr wrap="square" rtlCol="0">
            <a:spAutoFit/>
          </a:bodyPr>
          <a:lstStyle/>
          <a:p>
            <a:r>
              <a:rPr lang="en-FR" sz="2400" dirty="0"/>
              <a:t>Where do we introduce the calls to the backward functions?</a:t>
            </a:r>
          </a:p>
          <a:p>
            <a:r>
              <a:rPr lang="en-FR" sz="2400" dirty="0"/>
              <a:t>What do they receive as inputs/give us back as outputs?</a:t>
            </a:r>
          </a:p>
        </p:txBody>
      </p:sp>
      <p:sp>
        <p:nvSpPr>
          <p:cNvPr id="13" name="TextBox 12">
            <a:extLst>
              <a:ext uri="{FF2B5EF4-FFF2-40B4-BE49-F238E27FC236}">
                <a16:creationId xmlns:a16="http://schemas.microsoft.com/office/drawing/2014/main" id="{19A1C922-6B7C-F512-853E-F487370D7E01}"/>
              </a:ext>
            </a:extLst>
          </p:cNvPr>
          <p:cNvSpPr txBox="1"/>
          <p:nvPr/>
        </p:nvSpPr>
        <p:spPr>
          <a:xfrm>
            <a:off x="697425" y="5217203"/>
            <a:ext cx="7286464" cy="461665"/>
          </a:xfrm>
          <a:prstGeom prst="rect">
            <a:avLst/>
          </a:prstGeom>
          <a:noFill/>
        </p:spPr>
        <p:txBody>
          <a:bodyPr wrap="square" rtlCol="0">
            <a:spAutoFit/>
          </a:bodyPr>
          <a:lstStyle/>
          <a:p>
            <a:r>
              <a:rPr lang="en-FR" sz="2400" dirty="0">
                <a:highlight>
                  <a:srgbClr val="FFFFFF"/>
                </a:highlight>
              </a:rPr>
              <a:t>⟹ We need to precisely track the “borrow graph”</a:t>
            </a:r>
            <a:endParaRPr lang="en-FR" sz="2400" dirty="0"/>
          </a:p>
        </p:txBody>
      </p:sp>
    </p:spTree>
    <p:extLst>
      <p:ext uri="{BB962C8B-B14F-4D97-AF65-F5344CB8AC3E}">
        <p14:creationId xmlns:p14="http://schemas.microsoft.com/office/powerpoint/2010/main" val="384989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01AA-FD32-E0FD-6D57-D412C2D9C010}"/>
              </a:ext>
            </a:extLst>
          </p:cNvPr>
          <p:cNvSpPr>
            <a:spLocks noGrp="1"/>
          </p:cNvSpPr>
          <p:nvPr>
            <p:ph type="title"/>
          </p:nvPr>
        </p:nvSpPr>
        <p:spPr/>
        <p:txBody>
          <a:bodyPr/>
          <a:lstStyle/>
          <a:p>
            <a:r>
              <a:rPr lang="en-FR" dirty="0"/>
              <a:t>How Does the Translation Work?</a:t>
            </a:r>
          </a:p>
        </p:txBody>
      </p:sp>
      <p:sp>
        <p:nvSpPr>
          <p:cNvPr id="4" name="Slide Number Placeholder 3">
            <a:extLst>
              <a:ext uri="{FF2B5EF4-FFF2-40B4-BE49-F238E27FC236}">
                <a16:creationId xmlns:a16="http://schemas.microsoft.com/office/drawing/2014/main" id="{DE98F4BE-BAE5-B1AC-5319-6CFF1E5D93F1}"/>
              </a:ext>
            </a:extLst>
          </p:cNvPr>
          <p:cNvSpPr>
            <a:spLocks noGrp="1"/>
          </p:cNvSpPr>
          <p:nvPr>
            <p:ph type="sldNum" sz="quarter" idx="12"/>
          </p:nvPr>
        </p:nvSpPr>
        <p:spPr/>
        <p:txBody>
          <a:bodyPr/>
          <a:lstStyle/>
          <a:p>
            <a:fld id="{515FE655-FEAC-4907-96EE-E5DDF44A632D}" type="slidenum">
              <a:rPr lang="en-US" smtClean="0"/>
              <a:t>18</a:t>
            </a:fld>
            <a:endParaRPr lang="en-US" dirty="0"/>
          </a:p>
        </p:txBody>
      </p:sp>
      <p:sp>
        <p:nvSpPr>
          <p:cNvPr id="5" name="MIR arrow no text">
            <a:extLst>
              <a:ext uri="{FF2B5EF4-FFF2-40B4-BE49-F238E27FC236}">
                <a16:creationId xmlns:a16="http://schemas.microsoft.com/office/drawing/2014/main" id="{EEFFBD3A-C18F-6435-57DD-D283F3902822}"/>
              </a:ext>
            </a:extLst>
          </p:cNvPr>
          <p:cNvSpPr/>
          <p:nvPr/>
        </p:nvSpPr>
        <p:spPr>
          <a:xfrm>
            <a:off x="898360" y="2750759"/>
            <a:ext cx="2135952" cy="80742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Safe Rust</a:t>
            </a:r>
          </a:p>
        </p:txBody>
      </p:sp>
      <p:sp>
        <p:nvSpPr>
          <p:cNvPr id="7" name="Aeneas">
            <a:extLst>
              <a:ext uri="{FF2B5EF4-FFF2-40B4-BE49-F238E27FC236}">
                <a16:creationId xmlns:a16="http://schemas.microsoft.com/office/drawing/2014/main" id="{21F83656-58DD-20A5-E92A-F0071318FBFE}"/>
              </a:ext>
            </a:extLst>
          </p:cNvPr>
          <p:cNvSpPr/>
          <p:nvPr/>
        </p:nvSpPr>
        <p:spPr>
          <a:xfrm>
            <a:off x="3034312" y="2450953"/>
            <a:ext cx="6177250" cy="1752077"/>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3200" b="1" dirty="0"/>
              <a:t>Aeneas</a:t>
            </a:r>
            <a:endParaRPr lang="en-US" sz="2400" b="1" dirty="0"/>
          </a:p>
        </p:txBody>
      </p:sp>
      <p:sp>
        <p:nvSpPr>
          <p:cNvPr id="8" name="Pure model">
            <a:extLst>
              <a:ext uri="{FF2B5EF4-FFF2-40B4-BE49-F238E27FC236}">
                <a16:creationId xmlns:a16="http://schemas.microsoft.com/office/drawing/2014/main" id="{462693DA-364D-2089-844A-2065278B8222}"/>
              </a:ext>
            </a:extLst>
          </p:cNvPr>
          <p:cNvSpPr/>
          <p:nvPr/>
        </p:nvSpPr>
        <p:spPr>
          <a:xfrm>
            <a:off x="9211562" y="2750759"/>
            <a:ext cx="2135952" cy="80742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Pure model</a:t>
            </a:r>
          </a:p>
        </p:txBody>
      </p:sp>
      <p:sp>
        <p:nvSpPr>
          <p:cNvPr id="10" name="LLBC">
            <a:extLst>
              <a:ext uri="{FF2B5EF4-FFF2-40B4-BE49-F238E27FC236}">
                <a16:creationId xmlns:a16="http://schemas.microsoft.com/office/drawing/2014/main" id="{EB48107D-F0B2-674C-7B88-A859D40A5C46}"/>
              </a:ext>
            </a:extLst>
          </p:cNvPr>
          <p:cNvSpPr/>
          <p:nvPr/>
        </p:nvSpPr>
        <p:spPr>
          <a:xfrm rot="1007686">
            <a:off x="2986596" y="2992274"/>
            <a:ext cx="1790909" cy="80742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p>
        </p:txBody>
      </p:sp>
      <p:sp>
        <p:nvSpPr>
          <p:cNvPr id="11" name="Exec Trace">
            <a:extLst>
              <a:ext uri="{FF2B5EF4-FFF2-40B4-BE49-F238E27FC236}">
                <a16:creationId xmlns:a16="http://schemas.microsoft.com/office/drawing/2014/main" id="{ED1CE4AF-10F6-DA3E-CF08-9CB7837B3FB3}"/>
              </a:ext>
            </a:extLst>
          </p:cNvPr>
          <p:cNvSpPr/>
          <p:nvPr/>
        </p:nvSpPr>
        <p:spPr>
          <a:xfrm rot="20841093">
            <a:off x="7203218" y="3026697"/>
            <a:ext cx="2049110" cy="80742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p>
        </p:txBody>
      </p:sp>
      <p:sp>
        <p:nvSpPr>
          <p:cNvPr id="9" name="Symbolic Execution">
            <a:extLst>
              <a:ext uri="{FF2B5EF4-FFF2-40B4-BE49-F238E27FC236}">
                <a16:creationId xmlns:a16="http://schemas.microsoft.com/office/drawing/2014/main" id="{705C32FB-D821-07AE-44B4-3482E990E16B}"/>
              </a:ext>
            </a:extLst>
          </p:cNvPr>
          <p:cNvSpPr/>
          <p:nvPr/>
        </p:nvSpPr>
        <p:spPr>
          <a:xfrm>
            <a:off x="4728758" y="3198586"/>
            <a:ext cx="2634572" cy="800740"/>
          </a:xfrm>
          <a:prstGeom prst="round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a:t>
            </a:r>
          </a:p>
        </p:txBody>
      </p:sp>
      <p:sp>
        <p:nvSpPr>
          <p:cNvPr id="23" name="TextBox 22">
            <a:extLst>
              <a:ext uri="{FF2B5EF4-FFF2-40B4-BE49-F238E27FC236}">
                <a16:creationId xmlns:a16="http://schemas.microsoft.com/office/drawing/2014/main" id="{9B752A3F-4BC9-1A51-583D-EF1901A61534}"/>
              </a:ext>
            </a:extLst>
          </p:cNvPr>
          <p:cNvSpPr txBox="1"/>
          <p:nvPr/>
        </p:nvSpPr>
        <p:spPr>
          <a:xfrm>
            <a:off x="415446" y="4431576"/>
            <a:ext cx="11361107" cy="830997"/>
          </a:xfrm>
          <a:prstGeom prst="rect">
            <a:avLst/>
          </a:prstGeom>
          <a:noFill/>
        </p:spPr>
        <p:txBody>
          <a:bodyPr wrap="square" rtlCol="0">
            <a:spAutoFit/>
          </a:bodyPr>
          <a:lstStyle/>
          <a:p>
            <a:pPr algn="ctr"/>
            <a:r>
              <a:rPr lang="en-FR" sz="2400" dirty="0"/>
              <a:t>How to track borrows in the presence of </a:t>
            </a:r>
            <a:r>
              <a:rPr lang="en-FR" sz="2400" b="1" dirty="0"/>
              <a:t>opaque</a:t>
            </a:r>
            <a:r>
              <a:rPr lang="en-FR" sz="2400" dirty="0"/>
              <a:t> function calls?</a:t>
            </a:r>
          </a:p>
          <a:p>
            <a:pPr algn="ctr"/>
            <a:r>
              <a:rPr lang="en-FR" sz="2400" dirty="0"/>
              <a:t>How do we encode </a:t>
            </a:r>
            <a:r>
              <a:rPr lang="en-FR" sz="2400" b="1" dirty="0"/>
              <a:t>lifetime constraints</a:t>
            </a:r>
            <a:r>
              <a:rPr lang="en-FR" sz="2400" dirty="0"/>
              <a:t>?</a:t>
            </a:r>
          </a:p>
        </p:txBody>
      </p:sp>
      <p:sp>
        <p:nvSpPr>
          <p:cNvPr id="13" name="TextBox 12">
            <a:extLst>
              <a:ext uri="{FF2B5EF4-FFF2-40B4-BE49-F238E27FC236}">
                <a16:creationId xmlns:a16="http://schemas.microsoft.com/office/drawing/2014/main" id="{901A2BB1-8708-8C0C-89D1-5CE6CABA2373}"/>
              </a:ext>
            </a:extLst>
          </p:cNvPr>
          <p:cNvSpPr txBox="1"/>
          <p:nvPr/>
        </p:nvSpPr>
        <p:spPr>
          <a:xfrm>
            <a:off x="442383" y="5326711"/>
            <a:ext cx="11361107" cy="461665"/>
          </a:xfrm>
          <a:prstGeom prst="rect">
            <a:avLst/>
          </a:prstGeom>
          <a:noFill/>
        </p:spPr>
        <p:txBody>
          <a:bodyPr wrap="square" rtlCol="0">
            <a:spAutoFit/>
          </a:bodyPr>
          <a:lstStyle/>
          <a:p>
            <a:pPr algn="ctr"/>
            <a:r>
              <a:rPr lang="en-FR" sz="2400" dirty="0"/>
              <a:t>How to track borrows at all in the first place?</a:t>
            </a:r>
          </a:p>
        </p:txBody>
      </p:sp>
      <p:sp>
        <p:nvSpPr>
          <p:cNvPr id="14" name="Symbolic Execution">
            <a:extLst>
              <a:ext uri="{FF2B5EF4-FFF2-40B4-BE49-F238E27FC236}">
                <a16:creationId xmlns:a16="http://schemas.microsoft.com/office/drawing/2014/main" id="{073EA5B7-8B3A-9407-B27A-DD4AE6F5E1AF}"/>
              </a:ext>
            </a:extLst>
          </p:cNvPr>
          <p:cNvSpPr/>
          <p:nvPr/>
        </p:nvSpPr>
        <p:spPr>
          <a:xfrm>
            <a:off x="4728758" y="3198586"/>
            <a:ext cx="2634572" cy="800740"/>
          </a:xfrm>
          <a:prstGeom prst="round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Symbolic Execution</a:t>
            </a:r>
          </a:p>
        </p:txBody>
      </p:sp>
      <p:sp>
        <p:nvSpPr>
          <p:cNvPr id="15" name="LLBC">
            <a:extLst>
              <a:ext uri="{FF2B5EF4-FFF2-40B4-BE49-F238E27FC236}">
                <a16:creationId xmlns:a16="http://schemas.microsoft.com/office/drawing/2014/main" id="{DBF0C1C2-DBA3-4E11-091A-1A3E564454A7}"/>
              </a:ext>
            </a:extLst>
          </p:cNvPr>
          <p:cNvSpPr/>
          <p:nvPr/>
        </p:nvSpPr>
        <p:spPr>
          <a:xfrm rot="1007686">
            <a:off x="2986596" y="2992274"/>
            <a:ext cx="1790909" cy="80742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LLBC</a:t>
            </a:r>
          </a:p>
        </p:txBody>
      </p:sp>
    </p:spTree>
    <p:extLst>
      <p:ext uri="{BB962C8B-B14F-4D97-AF65-F5344CB8AC3E}">
        <p14:creationId xmlns:p14="http://schemas.microsoft.com/office/powerpoint/2010/main" val="27989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2ACD-7D11-100B-52B4-17EA7A1C4D60}"/>
              </a:ext>
            </a:extLst>
          </p:cNvPr>
          <p:cNvSpPr>
            <a:spLocks noGrp="1"/>
          </p:cNvSpPr>
          <p:nvPr>
            <p:ph type="title"/>
          </p:nvPr>
        </p:nvSpPr>
        <p:spPr/>
        <p:txBody>
          <a:bodyPr/>
          <a:lstStyle/>
          <a:p>
            <a:r>
              <a:rPr lang="en-FR" dirty="0"/>
              <a:t>As a High-school Student…</a:t>
            </a:r>
          </a:p>
        </p:txBody>
      </p:sp>
      <p:pic>
        <p:nvPicPr>
          <p:cNvPr id="9" name="Picture 8">
            <a:extLst>
              <a:ext uri="{FF2B5EF4-FFF2-40B4-BE49-F238E27FC236}">
                <a16:creationId xmlns:a16="http://schemas.microsoft.com/office/drawing/2014/main" id="{ED058B84-E1FB-548E-98DD-F1267FE0879A}"/>
              </a:ext>
            </a:extLst>
          </p:cNvPr>
          <p:cNvPicPr>
            <a:picLocks noChangeAspect="1"/>
          </p:cNvPicPr>
          <p:nvPr/>
        </p:nvPicPr>
        <p:blipFill>
          <a:blip r:embed="rId2"/>
          <a:srcRect l="606" t="6943" b="8650"/>
          <a:stretch/>
        </p:blipFill>
        <p:spPr>
          <a:xfrm>
            <a:off x="1023397" y="1517608"/>
            <a:ext cx="7453471" cy="4110870"/>
          </a:xfrm>
          <a:prstGeom prst="rect">
            <a:avLst/>
          </a:prstGeom>
        </p:spPr>
      </p:pic>
      <p:pic>
        <p:nvPicPr>
          <p:cNvPr id="15" name="App">
            <a:extLst>
              <a:ext uri="{FF2B5EF4-FFF2-40B4-BE49-F238E27FC236}">
                <a16:creationId xmlns:a16="http://schemas.microsoft.com/office/drawing/2014/main" id="{CCAC8DED-CDF4-5073-3FD3-43A012180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137" y="1723857"/>
            <a:ext cx="5193113" cy="3435028"/>
          </a:xfrm>
          <a:prstGeom prst="rect">
            <a:avLst/>
          </a:prstGeom>
        </p:spPr>
      </p:pic>
      <p:pic>
        <p:nvPicPr>
          <p:cNvPr id="17" name="Stopped">
            <a:extLst>
              <a:ext uri="{FF2B5EF4-FFF2-40B4-BE49-F238E27FC236}">
                <a16:creationId xmlns:a16="http://schemas.microsoft.com/office/drawing/2014/main" id="{0F4F44A6-8768-D883-D2F8-AAE7AAC118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174" y="2590471"/>
            <a:ext cx="3454400" cy="1701800"/>
          </a:xfrm>
          <a:prstGeom prst="rect">
            <a:avLst/>
          </a:prstGeom>
        </p:spPr>
      </p:pic>
      <p:pic>
        <p:nvPicPr>
          <p:cNvPr id="21" name="Picture 20">
            <a:extLst>
              <a:ext uri="{FF2B5EF4-FFF2-40B4-BE49-F238E27FC236}">
                <a16:creationId xmlns:a16="http://schemas.microsoft.com/office/drawing/2014/main" id="{A4BF77D5-47AA-5F2E-2740-931A0561AB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750" y="1390651"/>
            <a:ext cx="1067282" cy="1199820"/>
          </a:xfrm>
          <a:prstGeom prst="rect">
            <a:avLst/>
          </a:prstGeom>
        </p:spPr>
      </p:pic>
      <p:pic>
        <p:nvPicPr>
          <p:cNvPr id="23" name="Debugging">
            <a:extLst>
              <a:ext uri="{FF2B5EF4-FFF2-40B4-BE49-F238E27FC236}">
                <a16:creationId xmlns:a16="http://schemas.microsoft.com/office/drawing/2014/main" id="{8CF0D345-DD75-406E-9212-2F3B164F1B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6688" y="1898928"/>
            <a:ext cx="4006468" cy="3521310"/>
          </a:xfrm>
          <a:prstGeom prst="rect">
            <a:avLst/>
          </a:prstGeom>
        </p:spPr>
      </p:pic>
      <p:sp>
        <p:nvSpPr>
          <p:cNvPr id="24" name="Philosophical question">
            <a:extLst>
              <a:ext uri="{FF2B5EF4-FFF2-40B4-BE49-F238E27FC236}">
                <a16:creationId xmlns:a16="http://schemas.microsoft.com/office/drawing/2014/main" id="{906EECF5-A16D-D497-DC38-C517D39C94FD}"/>
              </a:ext>
            </a:extLst>
          </p:cNvPr>
          <p:cNvSpPr txBox="1"/>
          <p:nvPr/>
        </p:nvSpPr>
        <p:spPr>
          <a:xfrm>
            <a:off x="674288" y="5803549"/>
            <a:ext cx="11111697" cy="584775"/>
          </a:xfrm>
          <a:prstGeom prst="rect">
            <a:avLst/>
          </a:prstGeom>
          <a:noFill/>
        </p:spPr>
        <p:txBody>
          <a:bodyPr wrap="square" rtlCol="0">
            <a:spAutoFit/>
          </a:bodyPr>
          <a:lstStyle/>
          <a:p>
            <a:pPr algn="ctr"/>
            <a:r>
              <a:rPr lang="en-FR" sz="3200" dirty="0"/>
              <a:t>If a program crashes upon exit is it really a problem?...</a:t>
            </a:r>
          </a:p>
        </p:txBody>
      </p:sp>
      <p:sp>
        <p:nvSpPr>
          <p:cNvPr id="3" name="Slide Number Placeholder 2">
            <a:extLst>
              <a:ext uri="{FF2B5EF4-FFF2-40B4-BE49-F238E27FC236}">
                <a16:creationId xmlns:a16="http://schemas.microsoft.com/office/drawing/2014/main" id="{B427CF95-D5BB-20EA-C49D-2529202CC757}"/>
              </a:ext>
            </a:extLst>
          </p:cNvPr>
          <p:cNvSpPr>
            <a:spLocks noGrp="1"/>
          </p:cNvSpPr>
          <p:nvPr>
            <p:ph type="sldNum" sz="quarter" idx="12"/>
          </p:nvPr>
        </p:nvSpPr>
        <p:spPr/>
        <p:txBody>
          <a:bodyPr/>
          <a:lstStyle/>
          <a:p>
            <a:fld id="{515FE655-FEAC-4907-96EE-E5DDF44A632D}" type="slidenum">
              <a:rPr lang="en-US" smtClean="0"/>
              <a:t>1</a:t>
            </a:fld>
            <a:endParaRPr lang="en-US"/>
          </a:p>
        </p:txBody>
      </p:sp>
      <p:sp>
        <p:nvSpPr>
          <p:cNvPr id="12" name="TextBox 11">
            <a:extLst>
              <a:ext uri="{FF2B5EF4-FFF2-40B4-BE49-F238E27FC236}">
                <a16:creationId xmlns:a16="http://schemas.microsoft.com/office/drawing/2014/main" id="{B25ED167-0CC8-289C-9B90-EBE6A4D95802}"/>
              </a:ext>
            </a:extLst>
          </p:cNvPr>
          <p:cNvSpPr txBox="1"/>
          <p:nvPr/>
        </p:nvSpPr>
        <p:spPr>
          <a:xfrm>
            <a:off x="11749414" y="1164921"/>
            <a:ext cx="184731" cy="369332"/>
          </a:xfrm>
          <a:prstGeom prst="rect">
            <a:avLst/>
          </a:prstGeom>
          <a:noFill/>
        </p:spPr>
        <p:txBody>
          <a:bodyPr wrap="none" rtlCol="0">
            <a:spAutoFit/>
          </a:bodyPr>
          <a:lstStyle/>
          <a:p>
            <a:endParaRPr lang="en-FR" dirty="0"/>
          </a:p>
        </p:txBody>
      </p:sp>
    </p:spTree>
    <p:extLst>
      <p:ext uri="{BB962C8B-B14F-4D97-AF65-F5344CB8AC3E}">
        <p14:creationId xmlns:p14="http://schemas.microsoft.com/office/powerpoint/2010/main" val="125472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5C6A1-D368-DCC6-0D69-41A08B942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6B708-8B9A-8B66-5F39-183B007AFA30}"/>
              </a:ext>
            </a:extLst>
          </p:cNvPr>
          <p:cNvSpPr>
            <a:spLocks noGrp="1"/>
          </p:cNvSpPr>
          <p:nvPr>
            <p:ph type="title"/>
          </p:nvPr>
        </p:nvSpPr>
        <p:spPr>
          <a:xfrm>
            <a:off x="838199" y="365125"/>
            <a:ext cx="10924309" cy="1325563"/>
          </a:xfrm>
        </p:spPr>
        <p:txBody>
          <a:bodyPr/>
          <a:lstStyle/>
          <a:p>
            <a:r>
              <a:rPr lang="en-GB" dirty="0">
                <a:cs typeface="Segoe UI"/>
              </a:rPr>
              <a:t>The Low-Level Borrow Calculus</a:t>
            </a:r>
            <a:endParaRPr lang="en-US" dirty="0"/>
          </a:p>
        </p:txBody>
      </p:sp>
      <p:sp>
        <p:nvSpPr>
          <p:cNvPr id="4" name="code snippet 0">
            <a:extLst>
              <a:ext uri="{FF2B5EF4-FFF2-40B4-BE49-F238E27FC236}">
                <a16:creationId xmlns:a16="http://schemas.microsoft.com/office/drawing/2014/main" id="{88D1B5E0-3A6E-1ED6-45B7-69B4FF8D3935}"/>
              </a:ext>
            </a:extLst>
          </p:cNvPr>
          <p:cNvSpPr txBox="1"/>
          <p:nvPr/>
        </p:nvSpPr>
        <p:spPr>
          <a:xfrm>
            <a:off x="3344768" y="2373844"/>
            <a:ext cx="2572629" cy="2246769"/>
          </a:xfrm>
          <a:prstGeom prst="rect">
            <a:avLst/>
          </a:prstGeom>
          <a:solidFill>
            <a:srgbClr val="FAFAFA"/>
          </a:solidFill>
        </p:spPr>
        <p:txBody>
          <a:bodyPr wrap="square">
            <a:spAutoFit/>
          </a:bodyPr>
          <a:lstStyle/>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98658"/>
                </a:solidFill>
                <a:effectLst/>
                <a:latin typeface="Menlo" panose="020B0609030804020204" pitchFamily="49" charset="0"/>
              </a:rPr>
              <a:t>0</a:t>
            </a:r>
            <a:r>
              <a:rPr lang="en-GB" sz="2000" b="0" dirty="0">
                <a:solidFill>
                  <a:srgbClr val="3B3B3B"/>
                </a:solidFill>
                <a:effectLst/>
                <a:latin typeface="Menlo" panose="020B0609030804020204" pitchFamily="49" charset="0"/>
              </a:rPr>
              <a:t>;</a:t>
            </a:r>
          </a:p>
          <a:p>
            <a:endParaRPr lang="en-GB" sz="2000" b="0" dirty="0">
              <a:solidFill>
                <a:srgbClr val="3B3B3B"/>
              </a:solidFill>
              <a:effectLst/>
              <a:latin typeface="Menlo" panose="020B0609030804020204" pitchFamily="49" charset="0"/>
            </a:endParaRPr>
          </a:p>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p</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&amp;</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a:t>
            </a:r>
          </a:p>
          <a:p>
            <a:endParaRPr lang="en-GB" sz="2000" dirty="0">
              <a:solidFill>
                <a:srgbClr val="3B3B3B"/>
              </a:solidFill>
              <a:latin typeface="Menlo" panose="020B0609030804020204" pitchFamily="49" charset="0"/>
            </a:endParaRPr>
          </a:p>
          <a:p>
            <a:r>
              <a:rPr lang="en-GB" sz="2000" dirty="0">
                <a:solidFill>
                  <a:srgbClr val="001080"/>
                </a:solidFill>
                <a:latin typeface="Menlo" panose="020B0609030804020204" pitchFamily="49" charset="0"/>
              </a:rPr>
              <a:t>*p</a:t>
            </a:r>
            <a:r>
              <a:rPr lang="en-GB" sz="2000" dirty="0">
                <a:solidFill>
                  <a:srgbClr val="3B3B3B"/>
                </a:solidFill>
                <a:latin typeface="Menlo" panose="020B0609030804020204" pitchFamily="49" charset="0"/>
              </a:rPr>
              <a:t> </a:t>
            </a:r>
            <a:r>
              <a:rPr lang="en-GB" sz="2000" dirty="0">
                <a:solidFill>
                  <a:srgbClr val="000000"/>
                </a:solidFill>
                <a:latin typeface="Menlo" panose="020B0609030804020204" pitchFamily="49" charset="0"/>
              </a:rPr>
              <a:t>=</a:t>
            </a:r>
            <a:r>
              <a:rPr lang="en-GB" sz="2000" dirty="0">
                <a:solidFill>
                  <a:srgbClr val="3B3B3B"/>
                </a:solidFill>
                <a:latin typeface="Menlo" panose="020B0609030804020204" pitchFamily="49" charset="0"/>
              </a:rPr>
              <a:t> </a:t>
            </a:r>
            <a:r>
              <a:rPr lang="en-GB" sz="2000" dirty="0">
                <a:solidFill>
                  <a:srgbClr val="098658"/>
                </a:solidFill>
                <a:latin typeface="Menlo" panose="020B0609030804020204" pitchFamily="49" charset="0"/>
              </a:rPr>
              <a:t>1</a:t>
            </a:r>
            <a:r>
              <a:rPr lang="en-GB" sz="2000" dirty="0">
                <a:solidFill>
                  <a:srgbClr val="3B3B3B"/>
                </a:solidFill>
                <a:latin typeface="Menlo" panose="020B0609030804020204" pitchFamily="49" charset="0"/>
              </a:rPr>
              <a:t>;</a:t>
            </a:r>
          </a:p>
          <a:p>
            <a:endParaRPr lang="en-GB" sz="2000" dirty="0">
              <a:solidFill>
                <a:srgbClr val="3B3B3B"/>
              </a:solidFill>
              <a:latin typeface="Menlo" panose="020B0609030804020204" pitchFamily="49" charset="0"/>
            </a:endParaRPr>
          </a:p>
          <a:p>
            <a:r>
              <a:rPr lang="en-US" sz="2000" b="0" dirty="0">
                <a:solidFill>
                  <a:srgbClr val="795E26"/>
                </a:solidFill>
                <a:effectLst/>
                <a:latin typeface="Consolas" panose="020B0609020204030204" pitchFamily="49" charset="0"/>
                <a:cs typeface="Consolas" panose="020B0609020204030204" pitchFamily="49" charset="0"/>
              </a:rPr>
              <a:t>assert!</a:t>
            </a:r>
            <a:r>
              <a:rPr lang="en-US" sz="2000" b="0" dirty="0">
                <a:solidFill>
                  <a:srgbClr val="000000"/>
                </a:solidFill>
                <a:effectLst/>
                <a:latin typeface="Consolas" panose="020B0609020204030204" pitchFamily="49" charset="0"/>
                <a:cs typeface="Consolas" panose="020B0609020204030204" pitchFamily="49" charset="0"/>
              </a:rPr>
              <a:t>(</a:t>
            </a:r>
            <a:r>
              <a:rPr lang="en-US" sz="2000" b="0" dirty="0">
                <a:solidFill>
                  <a:srgbClr val="001080"/>
                </a:solidFill>
                <a:effectLst/>
                <a:latin typeface="Consolas" panose="020B0609020204030204" pitchFamily="49" charset="0"/>
                <a:cs typeface="Consolas" panose="020B0609020204030204" pitchFamily="49" charset="0"/>
              </a:rPr>
              <a:t>x</a:t>
            </a:r>
            <a:r>
              <a:rPr lang="en-US" sz="2000" b="0" dirty="0">
                <a:solidFill>
                  <a:srgbClr val="000000"/>
                </a:solidFill>
                <a:effectLst/>
                <a:latin typeface="Consolas" panose="020B0609020204030204" pitchFamily="49" charset="0"/>
                <a:cs typeface="Consolas" panose="020B0609020204030204" pitchFamily="49" charset="0"/>
              </a:rPr>
              <a:t> == </a:t>
            </a:r>
            <a:r>
              <a:rPr lang="en-US" sz="2000" dirty="0">
                <a:solidFill>
                  <a:srgbClr val="098658"/>
                </a:solidFill>
                <a:latin typeface="Consolas" panose="020B0609020204030204" pitchFamily="49" charset="0"/>
                <a:cs typeface="Consolas" panose="020B0609020204030204" pitchFamily="49" charset="0"/>
              </a:rPr>
              <a:t>1</a:t>
            </a:r>
            <a:r>
              <a:rPr lang="en-US" sz="2000" b="0" dirty="0">
                <a:solidFill>
                  <a:srgbClr val="000000"/>
                </a:solidFill>
                <a:effectLst/>
                <a:latin typeface="Consolas" panose="020B0609020204030204" pitchFamily="49" charset="0"/>
                <a:cs typeface="Consolas" panose="020B0609020204030204" pitchFamily="49" charset="0"/>
              </a:rPr>
              <a:t>);</a:t>
            </a:r>
          </a:p>
        </p:txBody>
      </p:sp>
      <p:sp>
        <p:nvSpPr>
          <p:cNvPr id="55" name="code snippet 4.1">
            <a:extLst>
              <a:ext uri="{FF2B5EF4-FFF2-40B4-BE49-F238E27FC236}">
                <a16:creationId xmlns:a16="http://schemas.microsoft.com/office/drawing/2014/main" id="{D86D7D45-D9E2-2DBC-BEAA-36BF4F038A9E}"/>
              </a:ext>
            </a:extLst>
          </p:cNvPr>
          <p:cNvSpPr txBox="1"/>
          <p:nvPr/>
        </p:nvSpPr>
        <p:spPr>
          <a:xfrm>
            <a:off x="3344768" y="2373844"/>
            <a:ext cx="2572629" cy="2246769"/>
          </a:xfrm>
          <a:prstGeom prst="rect">
            <a:avLst/>
          </a:prstGeom>
          <a:solidFill>
            <a:srgbClr val="FAFAFA"/>
          </a:solidFill>
        </p:spPr>
        <p:txBody>
          <a:bodyPr wrap="square">
            <a:spAutoFit/>
          </a:bodyPr>
          <a:lstStyle/>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98658"/>
                </a:solidFill>
                <a:effectLst/>
                <a:latin typeface="Menlo" panose="020B0609030804020204" pitchFamily="49" charset="0"/>
              </a:rPr>
              <a:t>0</a:t>
            </a:r>
            <a:r>
              <a:rPr lang="en-GB" sz="2000" b="0" dirty="0">
                <a:solidFill>
                  <a:srgbClr val="3B3B3B"/>
                </a:solidFill>
                <a:effectLst/>
                <a:latin typeface="Menlo" panose="020B0609030804020204" pitchFamily="49" charset="0"/>
              </a:rPr>
              <a:t>;</a:t>
            </a:r>
          </a:p>
          <a:p>
            <a:endParaRPr lang="en-GB" sz="2000" b="0" dirty="0">
              <a:solidFill>
                <a:srgbClr val="3B3B3B"/>
              </a:solidFill>
              <a:effectLst/>
              <a:latin typeface="Menlo" panose="020B0609030804020204" pitchFamily="49" charset="0"/>
            </a:endParaRPr>
          </a:p>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p</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&amp;</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a:t>
            </a:r>
          </a:p>
          <a:p>
            <a:endParaRPr lang="en-GB" sz="2000" dirty="0">
              <a:solidFill>
                <a:srgbClr val="3B3B3B"/>
              </a:solidFill>
              <a:latin typeface="Menlo" panose="020B0609030804020204" pitchFamily="49" charset="0"/>
            </a:endParaRPr>
          </a:p>
          <a:p>
            <a:r>
              <a:rPr lang="en-GB" sz="2000" dirty="0">
                <a:solidFill>
                  <a:srgbClr val="001080"/>
                </a:solidFill>
                <a:latin typeface="Menlo" panose="020B0609030804020204" pitchFamily="49" charset="0"/>
              </a:rPr>
              <a:t>*p</a:t>
            </a:r>
            <a:r>
              <a:rPr lang="en-GB" sz="2000" dirty="0">
                <a:solidFill>
                  <a:srgbClr val="3B3B3B"/>
                </a:solidFill>
                <a:latin typeface="Menlo" panose="020B0609030804020204" pitchFamily="49" charset="0"/>
              </a:rPr>
              <a:t> </a:t>
            </a:r>
            <a:r>
              <a:rPr lang="en-GB" sz="2000" dirty="0">
                <a:solidFill>
                  <a:srgbClr val="000000"/>
                </a:solidFill>
                <a:latin typeface="Menlo" panose="020B0609030804020204" pitchFamily="49" charset="0"/>
              </a:rPr>
              <a:t>=</a:t>
            </a:r>
            <a:r>
              <a:rPr lang="en-GB" sz="2000" dirty="0">
                <a:solidFill>
                  <a:srgbClr val="3B3B3B"/>
                </a:solidFill>
                <a:latin typeface="Menlo" panose="020B0609030804020204" pitchFamily="49" charset="0"/>
              </a:rPr>
              <a:t> </a:t>
            </a:r>
            <a:r>
              <a:rPr lang="en-GB" sz="2000" dirty="0">
                <a:solidFill>
                  <a:srgbClr val="098658"/>
                </a:solidFill>
                <a:latin typeface="Menlo" panose="020B0609030804020204" pitchFamily="49" charset="0"/>
              </a:rPr>
              <a:t>1</a:t>
            </a:r>
            <a:r>
              <a:rPr lang="en-GB" sz="2000" dirty="0">
                <a:solidFill>
                  <a:srgbClr val="3B3B3B"/>
                </a:solidFill>
                <a:latin typeface="Menlo" panose="020B0609030804020204" pitchFamily="49" charset="0"/>
              </a:rPr>
              <a:t>;</a:t>
            </a:r>
          </a:p>
          <a:p>
            <a:endParaRPr lang="en-GB" sz="2000" dirty="0">
              <a:solidFill>
                <a:srgbClr val="3B3B3B"/>
              </a:solidFill>
              <a:latin typeface="Menlo" panose="020B0609030804020204" pitchFamily="49" charset="0"/>
            </a:endParaRPr>
          </a:p>
          <a:p>
            <a:r>
              <a:rPr lang="en-US" sz="2000" b="0" dirty="0">
                <a:solidFill>
                  <a:srgbClr val="795E26"/>
                </a:solidFill>
                <a:effectLst/>
                <a:latin typeface="Consolas" panose="020B0609020204030204" pitchFamily="49" charset="0"/>
                <a:cs typeface="Consolas" panose="020B0609020204030204" pitchFamily="49" charset="0"/>
              </a:rPr>
              <a:t>assert!</a:t>
            </a:r>
            <a:r>
              <a:rPr lang="en-US" sz="2000" b="0" dirty="0">
                <a:solidFill>
                  <a:srgbClr val="000000"/>
                </a:solidFill>
                <a:effectLst/>
                <a:latin typeface="Consolas" panose="020B0609020204030204" pitchFamily="49" charset="0"/>
                <a:cs typeface="Consolas" panose="020B0609020204030204" pitchFamily="49" charset="0"/>
              </a:rPr>
              <a:t>(</a:t>
            </a:r>
            <a:r>
              <a:rPr lang="en-US" sz="2000" b="0" dirty="0">
                <a:solidFill>
                  <a:srgbClr val="001080"/>
                </a:solidFill>
                <a:effectLst/>
                <a:highlight>
                  <a:srgbClr val="FFFF00"/>
                </a:highlight>
                <a:latin typeface="Consolas" panose="020B0609020204030204" pitchFamily="49" charset="0"/>
                <a:cs typeface="Consolas" panose="020B0609020204030204" pitchFamily="49" charset="0"/>
              </a:rPr>
              <a:t>x</a:t>
            </a:r>
            <a:r>
              <a:rPr lang="en-US" sz="2000" b="0" dirty="0">
                <a:solidFill>
                  <a:srgbClr val="000000"/>
                </a:solidFill>
                <a:effectLst/>
                <a:latin typeface="Consolas" panose="020B0609020204030204" pitchFamily="49" charset="0"/>
                <a:cs typeface="Consolas" panose="020B0609020204030204" pitchFamily="49" charset="0"/>
              </a:rPr>
              <a:t> == </a:t>
            </a:r>
            <a:r>
              <a:rPr lang="en-US" sz="2000" b="0" dirty="0">
                <a:solidFill>
                  <a:srgbClr val="098658"/>
                </a:solidFill>
                <a:effectLst/>
                <a:latin typeface="Consolas" panose="020B0609020204030204" pitchFamily="49" charset="0"/>
                <a:cs typeface="Consolas" panose="020B0609020204030204" pitchFamily="49" charset="0"/>
              </a:rPr>
              <a:t>1</a:t>
            </a:r>
            <a:r>
              <a:rPr lang="en-US" sz="2000" b="0" dirty="0">
                <a:solidFill>
                  <a:srgbClr val="000000"/>
                </a:solidFill>
                <a:effectLst/>
                <a:latin typeface="Consolas" panose="020B0609020204030204" pitchFamily="49" charset="0"/>
                <a:cs typeface="Consolas" panose="020B0609020204030204" pitchFamily="49" charset="0"/>
              </a:rPr>
              <a:t>);</a:t>
            </a:r>
          </a:p>
        </p:txBody>
      </p:sp>
      <p:sp>
        <p:nvSpPr>
          <p:cNvPr id="69" name="code snippet 4">
            <a:extLst>
              <a:ext uri="{FF2B5EF4-FFF2-40B4-BE49-F238E27FC236}">
                <a16:creationId xmlns:a16="http://schemas.microsoft.com/office/drawing/2014/main" id="{5E315F77-E90B-75FF-CB33-55086C6B6730}"/>
              </a:ext>
            </a:extLst>
          </p:cNvPr>
          <p:cNvSpPr txBox="1"/>
          <p:nvPr/>
        </p:nvSpPr>
        <p:spPr>
          <a:xfrm>
            <a:off x="3344768" y="2373844"/>
            <a:ext cx="2572629" cy="2246769"/>
          </a:xfrm>
          <a:prstGeom prst="rect">
            <a:avLst/>
          </a:prstGeom>
          <a:solidFill>
            <a:srgbClr val="FAFAFA"/>
          </a:solidFill>
        </p:spPr>
        <p:txBody>
          <a:bodyPr wrap="square">
            <a:spAutoFit/>
          </a:bodyPr>
          <a:lstStyle/>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98658"/>
                </a:solidFill>
                <a:effectLst/>
                <a:latin typeface="Menlo" panose="020B0609030804020204" pitchFamily="49" charset="0"/>
              </a:rPr>
              <a:t>0</a:t>
            </a:r>
            <a:r>
              <a:rPr lang="en-GB" sz="2000" b="0" dirty="0">
                <a:solidFill>
                  <a:srgbClr val="3B3B3B"/>
                </a:solidFill>
                <a:effectLst/>
                <a:latin typeface="Menlo" panose="020B0609030804020204" pitchFamily="49" charset="0"/>
              </a:rPr>
              <a:t>;</a:t>
            </a:r>
          </a:p>
          <a:p>
            <a:endParaRPr lang="en-GB" sz="2000" b="0" dirty="0">
              <a:solidFill>
                <a:srgbClr val="3B3B3B"/>
              </a:solidFill>
              <a:effectLst/>
              <a:latin typeface="Menlo" panose="020B0609030804020204" pitchFamily="49" charset="0"/>
            </a:endParaRPr>
          </a:p>
          <a:p>
            <a:r>
              <a:rPr lang="en-GB" sz="2000" b="0" dirty="0">
                <a:solidFill>
                  <a:srgbClr val="0000FF"/>
                </a:solidFill>
                <a:effectLst/>
                <a:latin typeface="Menlo" panose="020B0609030804020204" pitchFamily="49" charset="0"/>
              </a:rPr>
              <a:t>let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p</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t>
            </a:r>
            <a:r>
              <a:rPr lang="en-GB" sz="2000" b="0" dirty="0">
                <a:solidFill>
                  <a:srgbClr val="3B3B3B"/>
                </a:solidFill>
                <a:effectLst/>
                <a:latin typeface="Menlo" panose="020B0609030804020204" pitchFamily="49" charset="0"/>
              </a:rPr>
              <a:t> </a:t>
            </a:r>
            <a:r>
              <a:rPr lang="en-GB" sz="2000" b="0" dirty="0">
                <a:solidFill>
                  <a:srgbClr val="000000"/>
                </a:solidFill>
                <a:effectLst/>
                <a:latin typeface="Menlo" panose="020B0609030804020204" pitchFamily="49" charset="0"/>
              </a:rPr>
              <a:t>&amp;</a:t>
            </a:r>
            <a:r>
              <a:rPr lang="en-GB" sz="2000" b="0" dirty="0">
                <a:solidFill>
                  <a:srgbClr val="0000FF"/>
                </a:solidFill>
                <a:effectLst/>
                <a:latin typeface="Menlo" panose="020B0609030804020204" pitchFamily="49" charset="0"/>
              </a:rPr>
              <a:t>mut</a:t>
            </a:r>
            <a:r>
              <a:rPr lang="en-GB" sz="2000" b="0" dirty="0">
                <a:solidFill>
                  <a:srgbClr val="3B3B3B"/>
                </a:solidFill>
                <a:effectLst/>
                <a:latin typeface="Menlo" panose="020B0609030804020204" pitchFamily="49" charset="0"/>
              </a:rPr>
              <a:t> </a:t>
            </a:r>
            <a:r>
              <a:rPr lang="en-GB" sz="2000" b="0" dirty="0">
                <a:solidFill>
                  <a:srgbClr val="001080"/>
                </a:solidFill>
                <a:effectLst/>
                <a:latin typeface="Menlo" panose="020B0609030804020204" pitchFamily="49" charset="0"/>
              </a:rPr>
              <a:t>x</a:t>
            </a:r>
            <a:r>
              <a:rPr lang="en-GB" sz="2000" b="0" dirty="0">
                <a:solidFill>
                  <a:srgbClr val="3B3B3B"/>
                </a:solidFill>
                <a:effectLst/>
                <a:latin typeface="Menlo" panose="020B0609030804020204" pitchFamily="49" charset="0"/>
              </a:rPr>
              <a:t>;</a:t>
            </a:r>
          </a:p>
          <a:p>
            <a:endParaRPr lang="en-GB" sz="2000" dirty="0">
              <a:solidFill>
                <a:srgbClr val="3B3B3B"/>
              </a:solidFill>
              <a:latin typeface="Menlo" panose="020B0609030804020204" pitchFamily="49" charset="0"/>
            </a:endParaRPr>
          </a:p>
          <a:p>
            <a:r>
              <a:rPr lang="en-GB" sz="2000" dirty="0">
                <a:solidFill>
                  <a:srgbClr val="001080"/>
                </a:solidFill>
                <a:latin typeface="Menlo" panose="020B0609030804020204" pitchFamily="49" charset="0"/>
              </a:rPr>
              <a:t>*p</a:t>
            </a:r>
            <a:r>
              <a:rPr lang="en-GB" sz="2000" dirty="0">
                <a:solidFill>
                  <a:srgbClr val="3B3B3B"/>
                </a:solidFill>
                <a:latin typeface="Menlo" panose="020B0609030804020204" pitchFamily="49" charset="0"/>
              </a:rPr>
              <a:t> </a:t>
            </a:r>
            <a:r>
              <a:rPr lang="en-GB" sz="2000" dirty="0">
                <a:solidFill>
                  <a:srgbClr val="000000"/>
                </a:solidFill>
                <a:latin typeface="Menlo" panose="020B0609030804020204" pitchFamily="49" charset="0"/>
              </a:rPr>
              <a:t>=</a:t>
            </a:r>
            <a:r>
              <a:rPr lang="en-GB" sz="2000" dirty="0">
                <a:solidFill>
                  <a:srgbClr val="3B3B3B"/>
                </a:solidFill>
                <a:latin typeface="Menlo" panose="020B0609030804020204" pitchFamily="49" charset="0"/>
              </a:rPr>
              <a:t> </a:t>
            </a:r>
            <a:r>
              <a:rPr lang="en-GB" sz="2000" dirty="0">
                <a:solidFill>
                  <a:srgbClr val="098658"/>
                </a:solidFill>
                <a:latin typeface="Menlo" panose="020B0609030804020204" pitchFamily="49" charset="0"/>
              </a:rPr>
              <a:t>1</a:t>
            </a:r>
            <a:r>
              <a:rPr lang="en-GB" sz="2000" dirty="0">
                <a:solidFill>
                  <a:srgbClr val="3B3B3B"/>
                </a:solidFill>
                <a:latin typeface="Menlo" panose="020B0609030804020204" pitchFamily="49" charset="0"/>
              </a:rPr>
              <a:t>;</a:t>
            </a:r>
          </a:p>
          <a:p>
            <a:endParaRPr lang="en-GB" sz="2000" dirty="0">
              <a:solidFill>
                <a:srgbClr val="3B3B3B"/>
              </a:solidFill>
              <a:latin typeface="Menlo" panose="020B0609030804020204" pitchFamily="49" charset="0"/>
            </a:endParaRPr>
          </a:p>
          <a:p>
            <a:r>
              <a:rPr lang="en-US" sz="2000" b="0" dirty="0">
                <a:solidFill>
                  <a:srgbClr val="795E26"/>
                </a:solidFill>
                <a:effectLst/>
                <a:latin typeface="Consolas" panose="020B0609020204030204" pitchFamily="49" charset="0"/>
                <a:cs typeface="Consolas" panose="020B0609020204030204" pitchFamily="49" charset="0"/>
              </a:rPr>
              <a:t>assert!</a:t>
            </a:r>
            <a:r>
              <a:rPr lang="en-US" sz="2000" b="0" dirty="0">
                <a:solidFill>
                  <a:srgbClr val="000000"/>
                </a:solidFill>
                <a:effectLst/>
                <a:latin typeface="Consolas" panose="020B0609020204030204" pitchFamily="49" charset="0"/>
                <a:cs typeface="Consolas" panose="020B0609020204030204" pitchFamily="49" charset="0"/>
              </a:rPr>
              <a:t>(</a:t>
            </a:r>
            <a:r>
              <a:rPr lang="en-US" sz="2000" b="0" dirty="0">
                <a:solidFill>
                  <a:srgbClr val="001080"/>
                </a:solidFill>
                <a:effectLst/>
                <a:latin typeface="Consolas" panose="020B0609020204030204" pitchFamily="49" charset="0"/>
                <a:cs typeface="Consolas" panose="020B0609020204030204" pitchFamily="49" charset="0"/>
              </a:rPr>
              <a:t>x</a:t>
            </a:r>
            <a:r>
              <a:rPr lang="en-US" sz="2000" b="0" dirty="0">
                <a:solidFill>
                  <a:srgbClr val="000000"/>
                </a:solidFill>
                <a:effectLst/>
                <a:latin typeface="Consolas" panose="020B0609020204030204" pitchFamily="49" charset="0"/>
                <a:cs typeface="Consolas" panose="020B0609020204030204" pitchFamily="49" charset="0"/>
              </a:rPr>
              <a:t> == </a:t>
            </a:r>
            <a:r>
              <a:rPr lang="en-US" sz="2000" b="0" dirty="0">
                <a:solidFill>
                  <a:srgbClr val="098658"/>
                </a:solidFill>
                <a:effectLst/>
                <a:latin typeface="Consolas" panose="020B0609020204030204" pitchFamily="49" charset="0"/>
                <a:cs typeface="Consolas" panose="020B0609020204030204" pitchFamily="49" charset="0"/>
              </a:rPr>
              <a:t>1</a:t>
            </a:r>
            <a:r>
              <a:rPr lang="en-US" sz="2000" b="0" dirty="0">
                <a:solidFill>
                  <a:srgbClr val="000000"/>
                </a:solidFill>
                <a:effectLst/>
                <a:latin typeface="Consolas" panose="020B0609020204030204" pitchFamily="49" charset="0"/>
                <a:cs typeface="Consolas" panose="020B0609020204030204" pitchFamily="49" charset="0"/>
              </a:rPr>
              <a:t>);</a:t>
            </a:r>
          </a:p>
        </p:txBody>
      </p:sp>
      <p:grpSp>
        <p:nvGrpSpPr>
          <p:cNvPr id="17" name="Env 1">
            <a:extLst>
              <a:ext uri="{FF2B5EF4-FFF2-40B4-BE49-F238E27FC236}">
                <a16:creationId xmlns:a16="http://schemas.microsoft.com/office/drawing/2014/main" id="{A5DAC0CB-E195-AD07-0955-619164D479DA}"/>
              </a:ext>
            </a:extLst>
          </p:cNvPr>
          <p:cNvGrpSpPr/>
          <p:nvPr/>
        </p:nvGrpSpPr>
        <p:grpSpPr>
          <a:xfrm>
            <a:off x="5824278" y="2320020"/>
            <a:ext cx="4286279" cy="369332"/>
            <a:chOff x="5600433" y="2047474"/>
            <a:chExt cx="4286279" cy="369332"/>
          </a:xfrm>
        </p:grpSpPr>
        <p:sp>
          <p:nvSpPr>
            <p:cNvPr id="9" name="Env 1 arrow">
              <a:extLst>
                <a:ext uri="{FF2B5EF4-FFF2-40B4-BE49-F238E27FC236}">
                  <a16:creationId xmlns:a16="http://schemas.microsoft.com/office/drawing/2014/main" id="{6B313B3E-2505-79FF-0A21-8E6308B84F1C}"/>
                </a:ext>
              </a:extLst>
            </p:cNvPr>
            <p:cNvSpPr/>
            <p:nvPr/>
          </p:nvSpPr>
          <p:spPr>
            <a:xfrm rot="16200000">
              <a:off x="6056364" y="1713140"/>
              <a:ext cx="203477" cy="1115340"/>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6" name="Env 1">
              <a:extLst>
                <a:ext uri="{FF2B5EF4-FFF2-40B4-BE49-F238E27FC236}">
                  <a16:creationId xmlns:a16="http://schemas.microsoft.com/office/drawing/2014/main" id="{E677BD01-69CD-E791-9D03-60A1CA786834}"/>
                </a:ext>
              </a:extLst>
            </p:cNvPr>
            <p:cNvSpPr txBox="1"/>
            <p:nvPr/>
          </p:nvSpPr>
          <p:spPr>
            <a:xfrm>
              <a:off x="6498449" y="2047474"/>
              <a:ext cx="3388263" cy="369332"/>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a:solidFill>
                    <a:srgbClr val="098658"/>
                  </a:solidFill>
                  <a:effectLst/>
                  <a:latin typeface="Menlo" panose="020B0609030804020204" pitchFamily="49" charset="0"/>
                </a:rPr>
                <a:t>0</a:t>
              </a:r>
              <a:endParaRPr lang="en-GB" b="0" dirty="0">
                <a:solidFill>
                  <a:srgbClr val="3B3B3B"/>
                </a:solidFill>
                <a:effectLst/>
                <a:latin typeface="Menlo" panose="020B0609030804020204" pitchFamily="49" charset="0"/>
              </a:endParaRPr>
            </a:p>
          </p:txBody>
        </p:sp>
      </p:grpSp>
      <p:grpSp>
        <p:nvGrpSpPr>
          <p:cNvPr id="23" name="Env 2.0">
            <a:extLst>
              <a:ext uri="{FF2B5EF4-FFF2-40B4-BE49-F238E27FC236}">
                <a16:creationId xmlns:a16="http://schemas.microsoft.com/office/drawing/2014/main" id="{92F6983D-8B4E-8D3A-F41A-C388B1A75C19}"/>
              </a:ext>
            </a:extLst>
          </p:cNvPr>
          <p:cNvGrpSpPr/>
          <p:nvPr/>
        </p:nvGrpSpPr>
        <p:grpSpPr>
          <a:xfrm>
            <a:off x="5824278" y="2738554"/>
            <a:ext cx="4286279" cy="646331"/>
            <a:chOff x="5600433" y="2487072"/>
            <a:chExt cx="4286279" cy="646331"/>
          </a:xfrm>
        </p:grpSpPr>
        <p:sp>
          <p:nvSpPr>
            <p:cNvPr id="26" name="Env 2 arrow">
              <a:extLst>
                <a:ext uri="{FF2B5EF4-FFF2-40B4-BE49-F238E27FC236}">
                  <a16:creationId xmlns:a16="http://schemas.microsoft.com/office/drawing/2014/main" id="{5FB7A6EC-B157-5A4F-CFE0-C3BC9D119087}"/>
                </a:ext>
              </a:extLst>
            </p:cNvPr>
            <p:cNvSpPr/>
            <p:nvPr/>
          </p:nvSpPr>
          <p:spPr>
            <a:xfrm rot="16200000">
              <a:off x="6056365" y="2384538"/>
              <a:ext cx="203477" cy="1115342"/>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7" name="Env 2">
              <a:extLst>
                <a:ext uri="{FF2B5EF4-FFF2-40B4-BE49-F238E27FC236}">
                  <a16:creationId xmlns:a16="http://schemas.microsoft.com/office/drawing/2014/main" id="{E8BE365B-B4AC-AACC-A750-ECF8035357E9}"/>
                </a:ext>
              </a:extLst>
            </p:cNvPr>
            <p:cNvSpPr txBox="1"/>
            <p:nvPr/>
          </p:nvSpPr>
          <p:spPr>
            <a:xfrm>
              <a:off x="6498449" y="2487072"/>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a:solidFill>
                    <a:srgbClr val="098658"/>
                  </a:solidFill>
                  <a:effectLst/>
                  <a:highlight>
                    <a:srgbClr val="FFFF00"/>
                  </a:highlight>
                  <a:latin typeface="Menlo" panose="020B0609030804020204" pitchFamily="49" charset="0"/>
                </a:rPr>
                <a:t>0</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p>
          </p:txBody>
        </p:sp>
      </p:grpSp>
      <p:sp>
        <p:nvSpPr>
          <p:cNvPr id="30" name="Env 2.1">
            <a:extLst>
              <a:ext uri="{FF2B5EF4-FFF2-40B4-BE49-F238E27FC236}">
                <a16:creationId xmlns:a16="http://schemas.microsoft.com/office/drawing/2014/main" id="{FFD248A8-6670-6653-7876-F5969E93D8BA}"/>
              </a:ext>
            </a:extLst>
          </p:cNvPr>
          <p:cNvSpPr txBox="1"/>
          <p:nvPr/>
        </p:nvSpPr>
        <p:spPr>
          <a:xfrm>
            <a:off x="6722294" y="2738554"/>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dirty="0">
                <a:solidFill>
                  <a:srgbClr val="3B3B3B"/>
                </a:solidFill>
                <a:latin typeface="Menlo" panose="020B0609030804020204" pitchFamily="49" charset="0"/>
              </a:rPr>
              <a:t>?</a:t>
            </a:r>
            <a:endParaRPr lang="en-GB" b="0" dirty="0">
              <a:solidFill>
                <a:srgbClr val="098658"/>
              </a:solidFill>
              <a:effectLst/>
              <a:highlight>
                <a:srgbClr val="FFFF00"/>
              </a:highlight>
              <a:latin typeface="Menlo" panose="020B0609030804020204" pitchFamily="49" charset="0"/>
            </a:endParaRP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 </a:t>
            </a:r>
            <a:r>
              <a:rPr lang="en-GB" b="0" dirty="0">
                <a:solidFill>
                  <a:srgbClr val="098658"/>
                </a:solidFill>
                <a:effectLst/>
                <a:highlight>
                  <a:srgbClr val="FFFF00"/>
                </a:highlight>
                <a:latin typeface="Menlo" panose="020B0609030804020204" pitchFamily="49" charset="0"/>
              </a:rPr>
              <a:t>0</a:t>
            </a:r>
            <a:endParaRPr lang="en-GB" b="0" dirty="0">
              <a:solidFill>
                <a:srgbClr val="3B3B3B"/>
              </a:solidFill>
              <a:effectLst/>
              <a:latin typeface="Menlo" panose="020B0609030804020204" pitchFamily="49" charset="0"/>
            </a:endParaRPr>
          </a:p>
        </p:txBody>
      </p:sp>
      <p:sp>
        <p:nvSpPr>
          <p:cNvPr id="33" name="Env 2.2">
            <a:extLst>
              <a:ext uri="{FF2B5EF4-FFF2-40B4-BE49-F238E27FC236}">
                <a16:creationId xmlns:a16="http://schemas.microsoft.com/office/drawing/2014/main" id="{5F2FECF3-2583-E8A8-29FD-E953F1DB708E}"/>
              </a:ext>
            </a:extLst>
          </p:cNvPr>
          <p:cNvSpPr txBox="1"/>
          <p:nvPr/>
        </p:nvSpPr>
        <p:spPr>
          <a:xfrm>
            <a:off x="6722294" y="2738554"/>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001080"/>
                </a:solidFill>
                <a:effectLst/>
                <a:latin typeface="Menlo" panose="020B0609030804020204" pitchFamily="49" charset="0"/>
              </a:rPr>
              <a:t> </a:t>
            </a:r>
            <a:r>
              <a:rPr lang="en-GB" b="0" dirty="0">
                <a:solidFill>
                  <a:srgbClr val="3B3B3B"/>
                </a:solidFill>
                <a:effectLst/>
                <a:highlight>
                  <a:srgbClr val="FFFF00"/>
                </a:highlight>
                <a:latin typeface="Menlo" panose="020B0609030804020204" pitchFamily="49" charset="0"/>
              </a:rPr>
              <a:t>l₀</a:t>
            </a:r>
            <a:endParaRPr lang="en-GB" b="0" dirty="0">
              <a:solidFill>
                <a:srgbClr val="098658"/>
              </a:solidFill>
              <a:effectLst/>
              <a:highlight>
                <a:srgbClr val="FFFF00"/>
              </a:highlight>
              <a:latin typeface="Menlo" panose="020B0609030804020204" pitchFamily="49" charset="0"/>
            </a:endParaRP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a:t>
            </a:r>
            <a:r>
              <a:rPr lang="en-GB" b="0" dirty="0">
                <a:solidFill>
                  <a:srgbClr val="3B3B3B"/>
                </a:solidFill>
                <a:effectLst/>
                <a:highlight>
                  <a:srgbClr val="FFFF00"/>
                </a:highlight>
                <a:latin typeface="Menlo" panose="020B0609030804020204" pitchFamily="49" charset="0"/>
              </a:rPr>
              <a:t>l₀</a:t>
            </a:r>
            <a:r>
              <a:rPr lang="en-GB" b="0" dirty="0">
                <a:solidFill>
                  <a:srgbClr val="3B3B3B"/>
                </a:solidFill>
                <a:effectLst/>
                <a:latin typeface="Menlo" panose="020B0609030804020204" pitchFamily="49" charset="0"/>
              </a:rPr>
              <a:t> </a:t>
            </a:r>
            <a:r>
              <a:rPr lang="en-GB" b="0" dirty="0">
                <a:solidFill>
                  <a:srgbClr val="098658"/>
                </a:solidFill>
                <a:effectLst/>
                <a:latin typeface="Menlo" panose="020B0609030804020204" pitchFamily="49" charset="0"/>
              </a:rPr>
              <a:t>0</a:t>
            </a:r>
            <a:endParaRPr lang="en-GB" b="0" dirty="0">
              <a:solidFill>
                <a:srgbClr val="3B3B3B"/>
              </a:solidFill>
              <a:effectLst/>
              <a:latin typeface="Menlo" panose="020B0609030804020204" pitchFamily="49" charset="0"/>
            </a:endParaRPr>
          </a:p>
        </p:txBody>
      </p:sp>
      <p:sp>
        <p:nvSpPr>
          <p:cNvPr id="8" name="Env 2.3">
            <a:extLst>
              <a:ext uri="{FF2B5EF4-FFF2-40B4-BE49-F238E27FC236}">
                <a16:creationId xmlns:a16="http://schemas.microsoft.com/office/drawing/2014/main" id="{13051842-E849-9D8B-9B93-FB6FEB6B4966}"/>
              </a:ext>
            </a:extLst>
          </p:cNvPr>
          <p:cNvSpPr txBox="1"/>
          <p:nvPr/>
        </p:nvSpPr>
        <p:spPr>
          <a:xfrm>
            <a:off x="6722294" y="2738554"/>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b="0" dirty="0">
                <a:solidFill>
                  <a:srgbClr val="098658"/>
                </a:solidFill>
                <a:effectLst/>
                <a:latin typeface="Menlo" panose="020B0609030804020204" pitchFamily="49" charset="0"/>
              </a:rPr>
              <a:t>0</a:t>
            </a:r>
            <a:endParaRPr lang="en-GB" b="0" dirty="0">
              <a:solidFill>
                <a:srgbClr val="3B3B3B"/>
              </a:solidFill>
              <a:effectLst/>
              <a:latin typeface="Menlo" panose="020B0609030804020204" pitchFamily="49" charset="0"/>
            </a:endParaRPr>
          </a:p>
        </p:txBody>
      </p:sp>
      <p:grpSp>
        <p:nvGrpSpPr>
          <p:cNvPr id="35" name="Env 3.1">
            <a:extLst>
              <a:ext uri="{FF2B5EF4-FFF2-40B4-BE49-F238E27FC236}">
                <a16:creationId xmlns:a16="http://schemas.microsoft.com/office/drawing/2014/main" id="{88EAAFF6-5134-E799-FC30-7ECA373BE013}"/>
              </a:ext>
            </a:extLst>
          </p:cNvPr>
          <p:cNvGrpSpPr/>
          <p:nvPr/>
        </p:nvGrpSpPr>
        <p:grpSpPr>
          <a:xfrm>
            <a:off x="5824278" y="3434087"/>
            <a:ext cx="4286279" cy="646331"/>
            <a:chOff x="5600433" y="3177532"/>
            <a:chExt cx="4286279" cy="646331"/>
          </a:xfrm>
        </p:grpSpPr>
        <p:sp>
          <p:nvSpPr>
            <p:cNvPr id="36" name="Env 3 arrow">
              <a:extLst>
                <a:ext uri="{FF2B5EF4-FFF2-40B4-BE49-F238E27FC236}">
                  <a16:creationId xmlns:a16="http://schemas.microsoft.com/office/drawing/2014/main" id="{6BC1C1B2-C5FD-EC86-A26F-41809AF9B6CF}"/>
                </a:ext>
              </a:extLst>
            </p:cNvPr>
            <p:cNvSpPr/>
            <p:nvPr/>
          </p:nvSpPr>
          <p:spPr>
            <a:xfrm rot="16200000">
              <a:off x="6056365" y="2994611"/>
              <a:ext cx="203477" cy="1115342"/>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38" name="Env 3">
              <a:extLst>
                <a:ext uri="{FF2B5EF4-FFF2-40B4-BE49-F238E27FC236}">
                  <a16:creationId xmlns:a16="http://schemas.microsoft.com/office/drawing/2014/main" id="{F01087D3-5E81-B2D9-3824-E5732E448353}"/>
                </a:ext>
              </a:extLst>
            </p:cNvPr>
            <p:cNvSpPr txBox="1"/>
            <p:nvPr/>
          </p:nvSpPr>
          <p:spPr>
            <a:xfrm>
              <a:off x="6498449" y="3177532"/>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dirty="0">
                  <a:solidFill>
                    <a:srgbClr val="098658"/>
                  </a:solidFill>
                  <a:latin typeface="Menlo" panose="020B0609030804020204" pitchFamily="49" charset="0"/>
                </a:rPr>
                <a:t>0</a:t>
              </a:r>
              <a:endParaRPr lang="en-GB" b="0" dirty="0">
                <a:solidFill>
                  <a:srgbClr val="3B3B3B"/>
                </a:solidFill>
                <a:effectLst/>
                <a:latin typeface="Menlo" panose="020B0609030804020204" pitchFamily="49" charset="0"/>
              </a:endParaRPr>
            </a:p>
          </p:txBody>
        </p:sp>
      </p:grpSp>
      <p:sp>
        <p:nvSpPr>
          <p:cNvPr id="78" name="Env 3.2">
            <a:extLst>
              <a:ext uri="{FF2B5EF4-FFF2-40B4-BE49-F238E27FC236}">
                <a16:creationId xmlns:a16="http://schemas.microsoft.com/office/drawing/2014/main" id="{7A01C0C4-8AB3-309B-2DB5-72EA0DB50B4A}"/>
              </a:ext>
            </a:extLst>
          </p:cNvPr>
          <p:cNvSpPr txBox="1"/>
          <p:nvPr/>
        </p:nvSpPr>
        <p:spPr>
          <a:xfrm>
            <a:off x="6722294" y="3434087"/>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highlight>
                  <a:srgbClr val="FFFF00"/>
                </a:highlight>
                <a:latin typeface="Menlo" panose="020B0609030804020204" pitchFamily="49" charset="0"/>
              </a:rPr>
              <a:t>mut_borrow</a:t>
            </a:r>
            <a:r>
              <a:rPr lang="en-GB" b="0" dirty="0">
                <a:solidFill>
                  <a:srgbClr val="3B3B3B"/>
                </a:solidFill>
                <a:effectLst/>
                <a:highlight>
                  <a:srgbClr val="FFFF00"/>
                </a:highlight>
                <a:latin typeface="Menlo" panose="020B0609030804020204" pitchFamily="49" charset="0"/>
              </a:rPr>
              <a:t> l₀ </a:t>
            </a:r>
            <a:r>
              <a:rPr lang="en-GB" dirty="0">
                <a:solidFill>
                  <a:srgbClr val="098658"/>
                </a:solidFill>
                <a:highlight>
                  <a:srgbClr val="FFFF00"/>
                </a:highlight>
                <a:latin typeface="Menlo" panose="020B0609030804020204" pitchFamily="49" charset="0"/>
              </a:rPr>
              <a:t>0</a:t>
            </a:r>
            <a:endParaRPr lang="en-GB" b="0" dirty="0">
              <a:solidFill>
                <a:srgbClr val="3B3B3B"/>
              </a:solidFill>
              <a:effectLst/>
              <a:highlight>
                <a:srgbClr val="FFFF00"/>
              </a:highlight>
              <a:latin typeface="Menlo" panose="020B0609030804020204" pitchFamily="49" charset="0"/>
            </a:endParaRPr>
          </a:p>
        </p:txBody>
      </p:sp>
      <p:sp>
        <p:nvSpPr>
          <p:cNvPr id="42" name="Env 3.3">
            <a:extLst>
              <a:ext uri="{FF2B5EF4-FFF2-40B4-BE49-F238E27FC236}">
                <a16:creationId xmlns:a16="http://schemas.microsoft.com/office/drawing/2014/main" id="{A7668A70-58FE-4A96-E5FA-A3222ABDEBF8}"/>
              </a:ext>
            </a:extLst>
          </p:cNvPr>
          <p:cNvSpPr txBox="1"/>
          <p:nvPr/>
        </p:nvSpPr>
        <p:spPr>
          <a:xfrm>
            <a:off x="6722294" y="3434087"/>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dirty="0">
                <a:solidFill>
                  <a:srgbClr val="098658"/>
                </a:solidFill>
                <a:highlight>
                  <a:srgbClr val="FFFF00"/>
                </a:highlight>
                <a:latin typeface="Menlo" panose="020B0609030804020204" pitchFamily="49" charset="0"/>
              </a:rPr>
              <a:t>0</a:t>
            </a:r>
            <a:endParaRPr lang="en-GB" b="0" dirty="0">
              <a:solidFill>
                <a:srgbClr val="3B3B3B"/>
              </a:solidFill>
              <a:effectLst/>
              <a:highlight>
                <a:srgbClr val="FFFF00"/>
              </a:highlight>
              <a:latin typeface="Menlo" panose="020B0609030804020204" pitchFamily="49" charset="0"/>
            </a:endParaRPr>
          </a:p>
        </p:txBody>
      </p:sp>
      <p:sp>
        <p:nvSpPr>
          <p:cNvPr id="48" name="Env 3.4">
            <a:extLst>
              <a:ext uri="{FF2B5EF4-FFF2-40B4-BE49-F238E27FC236}">
                <a16:creationId xmlns:a16="http://schemas.microsoft.com/office/drawing/2014/main" id="{38300CEE-802E-FBDA-1BAC-949791D8ED6B}"/>
              </a:ext>
            </a:extLst>
          </p:cNvPr>
          <p:cNvSpPr txBox="1"/>
          <p:nvPr/>
        </p:nvSpPr>
        <p:spPr>
          <a:xfrm>
            <a:off x="6722294" y="3434087"/>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b="0" dirty="0">
                <a:solidFill>
                  <a:srgbClr val="098658"/>
                </a:solidFill>
                <a:effectLst/>
                <a:highlight>
                  <a:srgbClr val="FFFF00"/>
                </a:highlight>
                <a:latin typeface="Menlo" panose="020B0609030804020204" pitchFamily="49" charset="0"/>
              </a:rPr>
              <a:t>1</a:t>
            </a:r>
            <a:endParaRPr lang="en-GB" b="0" dirty="0">
              <a:solidFill>
                <a:srgbClr val="3B3B3B"/>
              </a:solidFill>
              <a:effectLst/>
              <a:highlight>
                <a:srgbClr val="FFFF00"/>
              </a:highlight>
              <a:latin typeface="Menlo" panose="020B0609030804020204" pitchFamily="49" charset="0"/>
            </a:endParaRPr>
          </a:p>
        </p:txBody>
      </p:sp>
      <p:sp>
        <p:nvSpPr>
          <p:cNvPr id="16" name="Env 3.5">
            <a:extLst>
              <a:ext uri="{FF2B5EF4-FFF2-40B4-BE49-F238E27FC236}">
                <a16:creationId xmlns:a16="http://schemas.microsoft.com/office/drawing/2014/main" id="{46116C66-2F26-77A3-AEBD-4CFDD9153025}"/>
              </a:ext>
            </a:extLst>
          </p:cNvPr>
          <p:cNvSpPr txBox="1"/>
          <p:nvPr/>
        </p:nvSpPr>
        <p:spPr>
          <a:xfrm>
            <a:off x="6722294" y="3434087"/>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dirty="0">
                <a:solidFill>
                  <a:srgbClr val="098658"/>
                </a:solidFill>
                <a:latin typeface="Menlo" panose="020B0609030804020204" pitchFamily="49" charset="0"/>
              </a:rPr>
              <a:t>1</a:t>
            </a:r>
            <a:endParaRPr lang="en-GB" b="0" dirty="0">
              <a:solidFill>
                <a:srgbClr val="3B3B3B"/>
              </a:solidFill>
              <a:effectLst/>
              <a:latin typeface="Menlo" panose="020B0609030804020204" pitchFamily="49" charset="0"/>
            </a:endParaRPr>
          </a:p>
        </p:txBody>
      </p:sp>
      <p:grpSp>
        <p:nvGrpSpPr>
          <p:cNvPr id="65" name="Env 4.1">
            <a:extLst>
              <a:ext uri="{FF2B5EF4-FFF2-40B4-BE49-F238E27FC236}">
                <a16:creationId xmlns:a16="http://schemas.microsoft.com/office/drawing/2014/main" id="{52468669-DD25-7E30-4B2A-5C9FD39BDDF1}"/>
              </a:ext>
            </a:extLst>
          </p:cNvPr>
          <p:cNvGrpSpPr/>
          <p:nvPr/>
        </p:nvGrpSpPr>
        <p:grpSpPr>
          <a:xfrm>
            <a:off x="5824277" y="4129620"/>
            <a:ext cx="4286280" cy="646331"/>
            <a:chOff x="5600432" y="3857074"/>
            <a:chExt cx="4286280" cy="646331"/>
          </a:xfrm>
        </p:grpSpPr>
        <p:sp>
          <p:nvSpPr>
            <p:cNvPr id="66" name="Env 4 arrow">
              <a:extLst>
                <a:ext uri="{FF2B5EF4-FFF2-40B4-BE49-F238E27FC236}">
                  <a16:creationId xmlns:a16="http://schemas.microsoft.com/office/drawing/2014/main" id="{D89CC93C-113D-126B-8E68-84DC134DCD2C}"/>
                </a:ext>
              </a:extLst>
            </p:cNvPr>
            <p:cNvSpPr/>
            <p:nvPr/>
          </p:nvSpPr>
          <p:spPr>
            <a:xfrm rot="16200000">
              <a:off x="6056365" y="3597677"/>
              <a:ext cx="203477" cy="1115343"/>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67" name="Env 4">
              <a:extLst>
                <a:ext uri="{FF2B5EF4-FFF2-40B4-BE49-F238E27FC236}">
                  <a16:creationId xmlns:a16="http://schemas.microsoft.com/office/drawing/2014/main" id="{24E044C0-9727-6BFB-3AC4-5564779F4264}"/>
                </a:ext>
              </a:extLst>
            </p:cNvPr>
            <p:cNvSpPr txBox="1"/>
            <p:nvPr/>
          </p:nvSpPr>
          <p:spPr>
            <a:xfrm>
              <a:off x="6498449" y="3857074"/>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mut_loan</a:t>
              </a:r>
              <a:r>
                <a:rPr lang="en-GB" b="0" dirty="0">
                  <a:solidFill>
                    <a:srgbClr val="3B3B3B"/>
                  </a:solidFill>
                  <a:effectLs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dirty="0">
                  <a:solidFill>
                    <a:srgbClr val="098658"/>
                  </a:solidFill>
                  <a:latin typeface="Menlo" panose="020B0609030804020204" pitchFamily="49" charset="0"/>
                </a:rPr>
                <a:t>1</a:t>
              </a:r>
              <a:endParaRPr lang="en-GB" b="0" dirty="0">
                <a:solidFill>
                  <a:srgbClr val="3B3B3B"/>
                </a:solidFill>
                <a:effectLst/>
                <a:latin typeface="Menlo" panose="020B0609030804020204" pitchFamily="49" charset="0"/>
              </a:endParaRPr>
            </a:p>
          </p:txBody>
        </p:sp>
      </p:grpSp>
      <p:sp>
        <p:nvSpPr>
          <p:cNvPr id="68" name="Env 4.2">
            <a:extLst>
              <a:ext uri="{FF2B5EF4-FFF2-40B4-BE49-F238E27FC236}">
                <a16:creationId xmlns:a16="http://schemas.microsoft.com/office/drawing/2014/main" id="{B6A39DB9-2A7A-24DA-F840-83F69846D02D}"/>
              </a:ext>
            </a:extLst>
          </p:cNvPr>
          <p:cNvSpPr txBox="1"/>
          <p:nvPr/>
        </p:nvSpPr>
        <p:spPr>
          <a:xfrm>
            <a:off x="6722294" y="4129620"/>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highlight>
                  <a:srgbClr val="FFFF00"/>
                </a:highlight>
                <a:latin typeface="Menlo" panose="020B0609030804020204" pitchFamily="49" charset="0"/>
              </a:rPr>
              <a:t>mut_loan</a:t>
            </a:r>
            <a:r>
              <a:rPr lang="en-GB" b="0" dirty="0">
                <a:solidFill>
                  <a:srgbClr val="3B3B3B"/>
                </a:solidFill>
                <a:effectLst/>
                <a:highlight>
                  <a:srgbClr val="FFFF00"/>
                </a:highligh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latin typeface="Menlo" panose="020B0609030804020204" pitchFamily="49" charset="0"/>
              </a:rPr>
              <a:t>mut_borrow</a:t>
            </a:r>
            <a:r>
              <a:rPr lang="en-GB" b="0" dirty="0">
                <a:solidFill>
                  <a:srgbClr val="3B3B3B"/>
                </a:solidFill>
                <a:effectLst/>
                <a:latin typeface="Menlo" panose="020B0609030804020204" pitchFamily="49" charset="0"/>
              </a:rPr>
              <a:t> l₀ </a:t>
            </a:r>
            <a:r>
              <a:rPr lang="en-GB" dirty="0">
                <a:solidFill>
                  <a:srgbClr val="098658"/>
                </a:solidFill>
                <a:latin typeface="Menlo" panose="020B0609030804020204" pitchFamily="49" charset="0"/>
              </a:rPr>
              <a:t>1</a:t>
            </a:r>
            <a:endParaRPr lang="en-GB" b="0" dirty="0">
              <a:solidFill>
                <a:srgbClr val="3B3B3B"/>
              </a:solidFill>
              <a:effectLst/>
              <a:latin typeface="Menlo" panose="020B0609030804020204" pitchFamily="49" charset="0"/>
            </a:endParaRPr>
          </a:p>
        </p:txBody>
      </p:sp>
      <p:sp>
        <p:nvSpPr>
          <p:cNvPr id="71" name="Env 4.3">
            <a:extLst>
              <a:ext uri="{FF2B5EF4-FFF2-40B4-BE49-F238E27FC236}">
                <a16:creationId xmlns:a16="http://schemas.microsoft.com/office/drawing/2014/main" id="{EFFBDCCD-B25B-0568-386B-4E83A6148AE9}"/>
              </a:ext>
            </a:extLst>
          </p:cNvPr>
          <p:cNvSpPr txBox="1"/>
          <p:nvPr/>
        </p:nvSpPr>
        <p:spPr>
          <a:xfrm>
            <a:off x="6722294" y="4129620"/>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highlight>
                  <a:srgbClr val="00FFFF"/>
                </a:highlight>
                <a:latin typeface="Menlo" panose="020B0609030804020204" pitchFamily="49" charset="0"/>
              </a:rPr>
              <a:t>mut_loan</a:t>
            </a:r>
            <a:r>
              <a:rPr lang="en-GB" b="0" dirty="0">
                <a:solidFill>
                  <a:srgbClr val="3B3B3B"/>
                </a:solidFill>
                <a:effectLst/>
                <a:highlight>
                  <a:srgbClr val="00FFFF"/>
                </a:highlight>
                <a:latin typeface="Menlo" panose="020B0609030804020204" pitchFamily="49" charset="0"/>
              </a:rPr>
              <a:t> l₀</a:t>
            </a: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b="0" dirty="0" err="1">
                <a:solidFill>
                  <a:srgbClr val="001080"/>
                </a:solidFill>
                <a:effectLst/>
                <a:highlight>
                  <a:srgbClr val="00FFFF"/>
                </a:highlight>
                <a:latin typeface="Menlo" panose="020B0609030804020204" pitchFamily="49" charset="0"/>
              </a:rPr>
              <a:t>mut_borrow</a:t>
            </a:r>
            <a:r>
              <a:rPr lang="en-GB" b="0" dirty="0">
                <a:solidFill>
                  <a:srgbClr val="3B3B3B"/>
                </a:solidFill>
                <a:effectLst/>
                <a:highlight>
                  <a:srgbClr val="00FFFF"/>
                </a:highlight>
                <a:latin typeface="Menlo" panose="020B0609030804020204" pitchFamily="49" charset="0"/>
              </a:rPr>
              <a:t> l₀</a:t>
            </a:r>
            <a:r>
              <a:rPr lang="en-GB" b="0" dirty="0">
                <a:solidFill>
                  <a:srgbClr val="3B3B3B"/>
                </a:solidFill>
                <a:effectLst/>
                <a:latin typeface="Menlo" panose="020B0609030804020204" pitchFamily="49" charset="0"/>
              </a:rPr>
              <a:t> </a:t>
            </a:r>
            <a:r>
              <a:rPr lang="en-GB" dirty="0">
                <a:solidFill>
                  <a:srgbClr val="098658"/>
                </a:solidFill>
                <a:highlight>
                  <a:srgbClr val="FFFF00"/>
                </a:highlight>
                <a:latin typeface="Menlo" panose="020B0609030804020204" pitchFamily="49" charset="0"/>
              </a:rPr>
              <a:t>1</a:t>
            </a:r>
            <a:endParaRPr lang="en-GB" b="0" dirty="0">
              <a:solidFill>
                <a:srgbClr val="3B3B3B"/>
              </a:solidFill>
              <a:effectLst/>
              <a:highlight>
                <a:srgbClr val="FFFF00"/>
              </a:highlight>
              <a:latin typeface="Menlo" panose="020B0609030804020204" pitchFamily="49" charset="0"/>
            </a:endParaRPr>
          </a:p>
        </p:txBody>
      </p:sp>
      <p:sp>
        <p:nvSpPr>
          <p:cNvPr id="72" name="Env 4.4">
            <a:extLst>
              <a:ext uri="{FF2B5EF4-FFF2-40B4-BE49-F238E27FC236}">
                <a16:creationId xmlns:a16="http://schemas.microsoft.com/office/drawing/2014/main" id="{7C85F629-B43D-F28C-4B44-4716C22DD11F}"/>
              </a:ext>
            </a:extLst>
          </p:cNvPr>
          <p:cNvSpPr txBox="1"/>
          <p:nvPr/>
        </p:nvSpPr>
        <p:spPr>
          <a:xfrm>
            <a:off x="6722294" y="4129620"/>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dirty="0">
                <a:solidFill>
                  <a:srgbClr val="098658"/>
                </a:solidFill>
                <a:highlight>
                  <a:srgbClr val="FFFF00"/>
                </a:highlight>
                <a:latin typeface="Menlo" panose="020B0609030804020204" pitchFamily="49" charset="0"/>
              </a:rPr>
              <a:t>1</a:t>
            </a:r>
            <a:endParaRPr lang="en-GB" b="0" dirty="0">
              <a:solidFill>
                <a:srgbClr val="098658"/>
              </a:solidFill>
              <a:effectLst/>
              <a:highlight>
                <a:srgbClr val="FFFF00"/>
              </a:highlight>
              <a:latin typeface="Menlo" panose="020B0609030804020204" pitchFamily="49" charset="0"/>
            </a:endParaRP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FR" b="0" i="0" u="none" strike="noStrike" dirty="0">
                <a:solidFill>
                  <a:srgbClr val="040C28"/>
                </a:solidFill>
                <a:effectLst/>
                <a:latin typeface="Google Sans"/>
              </a:rPr>
              <a:t>⊥</a:t>
            </a:r>
            <a:endParaRPr lang="en-GB" b="0" dirty="0">
              <a:solidFill>
                <a:srgbClr val="3B3B3B"/>
              </a:solidFill>
              <a:effectLst/>
              <a:latin typeface="Menlo" panose="020B0609030804020204" pitchFamily="49" charset="0"/>
            </a:endParaRPr>
          </a:p>
        </p:txBody>
      </p:sp>
      <p:sp>
        <p:nvSpPr>
          <p:cNvPr id="11" name="Env 4.5">
            <a:extLst>
              <a:ext uri="{FF2B5EF4-FFF2-40B4-BE49-F238E27FC236}">
                <a16:creationId xmlns:a16="http://schemas.microsoft.com/office/drawing/2014/main" id="{CA403E34-6568-0D54-863B-D9CEB82CE082}"/>
              </a:ext>
            </a:extLst>
          </p:cNvPr>
          <p:cNvSpPr txBox="1"/>
          <p:nvPr/>
        </p:nvSpPr>
        <p:spPr>
          <a:xfrm>
            <a:off x="6722294" y="4129620"/>
            <a:ext cx="3388263" cy="646331"/>
          </a:xfrm>
          <a:prstGeom prst="rect">
            <a:avLst/>
          </a:prstGeom>
          <a:solidFill>
            <a:srgbClr val="FAFAFA"/>
          </a:solidFill>
          <a:ln>
            <a:solidFill>
              <a:schemeClr val="tx1"/>
            </a:solidFill>
          </a:ln>
        </p:spPr>
        <p:txBody>
          <a:bodyPr wrap="square">
            <a:spAutoFit/>
          </a:bodyPr>
          <a:lstStyle/>
          <a:p>
            <a:r>
              <a:rPr lang="en-GB" b="0" dirty="0">
                <a:solidFill>
                  <a:srgbClr val="001080"/>
                </a:solidFill>
                <a:effectLst/>
                <a:latin typeface="Menlo" panose="020B0609030804020204" pitchFamily="49" charset="0"/>
              </a:rPr>
              <a:t>x</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GB" dirty="0">
                <a:solidFill>
                  <a:srgbClr val="098658"/>
                </a:solidFill>
                <a:latin typeface="Menlo" panose="020B0609030804020204" pitchFamily="49" charset="0"/>
              </a:rPr>
              <a:t>1</a:t>
            </a:r>
            <a:endParaRPr lang="en-GB" b="0" dirty="0">
              <a:solidFill>
                <a:srgbClr val="098658"/>
              </a:solidFill>
              <a:effectLst/>
              <a:latin typeface="Menlo" panose="020B0609030804020204" pitchFamily="49" charset="0"/>
            </a:endParaRPr>
          </a:p>
          <a:p>
            <a:r>
              <a:rPr lang="en-GB" b="0" dirty="0">
                <a:solidFill>
                  <a:srgbClr val="001080"/>
                </a:solidFill>
                <a:effectLst/>
                <a:latin typeface="Menlo" panose="020B0609030804020204" pitchFamily="49" charset="0"/>
              </a:rPr>
              <a:t>p</a:t>
            </a:r>
            <a:r>
              <a:rPr lang="en-GB" b="0" dirty="0">
                <a:solidFill>
                  <a:srgbClr val="3B3B3B"/>
                </a:solidFill>
                <a:effectLst/>
                <a:latin typeface="Menlo" panose="020B0609030804020204" pitchFamily="49" charset="0"/>
              </a:rPr>
              <a:t> </a:t>
            </a:r>
            <a:r>
              <a:rPr lang="en-GB" b="0" dirty="0">
                <a:solidFill>
                  <a:srgbClr val="000000"/>
                </a:solidFill>
                <a:effectLst/>
                <a:latin typeface="Menlo" panose="020B0609030804020204" pitchFamily="49" charset="0"/>
              </a:rPr>
              <a:t>-&gt;</a:t>
            </a:r>
            <a:r>
              <a:rPr lang="en-GB" b="0" dirty="0">
                <a:solidFill>
                  <a:srgbClr val="3B3B3B"/>
                </a:solidFill>
                <a:effectLst/>
                <a:latin typeface="Menlo" panose="020B0609030804020204" pitchFamily="49" charset="0"/>
              </a:rPr>
              <a:t> </a:t>
            </a:r>
            <a:r>
              <a:rPr lang="en-FR" b="0" i="0" u="none" strike="noStrike" dirty="0">
                <a:solidFill>
                  <a:srgbClr val="040C28"/>
                </a:solidFill>
                <a:effectLst/>
                <a:latin typeface="Google Sans"/>
              </a:rPr>
              <a:t>⊥</a:t>
            </a:r>
            <a:endParaRPr lang="en-GB" b="0" dirty="0">
              <a:solidFill>
                <a:srgbClr val="3B3B3B"/>
              </a:solidFill>
              <a:effectLst/>
              <a:latin typeface="Menlo" panose="020B0609030804020204" pitchFamily="49" charset="0"/>
            </a:endParaRPr>
          </a:p>
        </p:txBody>
      </p:sp>
      <p:sp>
        <p:nvSpPr>
          <p:cNvPr id="34" name="choose">
            <a:extLst>
              <a:ext uri="{FF2B5EF4-FFF2-40B4-BE49-F238E27FC236}">
                <a16:creationId xmlns:a16="http://schemas.microsoft.com/office/drawing/2014/main" id="{EF312E99-A33F-4C5C-147E-45F91B8DCE2E}"/>
              </a:ext>
            </a:extLst>
          </p:cNvPr>
          <p:cNvSpPr txBox="1"/>
          <p:nvPr/>
        </p:nvSpPr>
        <p:spPr>
          <a:xfrm>
            <a:off x="1139868" y="4887442"/>
            <a:ext cx="5799750" cy="400110"/>
          </a:xfrm>
          <a:prstGeom prst="rect">
            <a:avLst/>
          </a:prstGeom>
          <a:solidFill>
            <a:srgbClr val="FAFAFA"/>
          </a:solidFill>
        </p:spPr>
        <p:txBody>
          <a:bodyPr wrap="square">
            <a:spAutoFit/>
          </a:bodyPr>
          <a:lstStyle/>
          <a:p>
            <a:r>
              <a:rPr lang="en-GB" sz="2000" dirty="0">
                <a:solidFill>
                  <a:srgbClr val="0000FF"/>
                </a:solidFill>
                <a:latin typeface="Menlo" panose="020B0609030804020204" pitchFamily="49" charset="0"/>
              </a:rPr>
              <a:t>let</a:t>
            </a:r>
            <a:r>
              <a:rPr lang="en-GB" sz="2000" dirty="0">
                <a:solidFill>
                  <a:srgbClr val="3B3B3B"/>
                </a:solidFill>
                <a:latin typeface="Menlo" panose="020B0609030804020204" pitchFamily="49" charset="0"/>
              </a:rPr>
              <a:t> </a:t>
            </a:r>
            <a:r>
              <a:rPr lang="en-GB" sz="2000" dirty="0">
                <a:solidFill>
                  <a:srgbClr val="001080"/>
                </a:solidFill>
                <a:latin typeface="Menlo" panose="020B0609030804020204" pitchFamily="49" charset="0"/>
              </a:rPr>
              <a:t>z</a:t>
            </a:r>
            <a:r>
              <a:rPr lang="en-GB" sz="2000" dirty="0">
                <a:solidFill>
                  <a:srgbClr val="3B3B3B"/>
                </a:solidFill>
                <a:latin typeface="Menlo" panose="020B0609030804020204" pitchFamily="49" charset="0"/>
              </a:rPr>
              <a:t> </a:t>
            </a:r>
            <a:r>
              <a:rPr lang="en-GB" sz="2000" dirty="0">
                <a:solidFill>
                  <a:srgbClr val="000000"/>
                </a:solidFill>
                <a:latin typeface="Menlo" panose="020B0609030804020204" pitchFamily="49" charset="0"/>
              </a:rPr>
              <a:t>=</a:t>
            </a:r>
            <a:r>
              <a:rPr lang="en-GB" sz="2000" dirty="0">
                <a:solidFill>
                  <a:srgbClr val="3B3B3B"/>
                </a:solidFill>
                <a:latin typeface="Menlo" panose="020B0609030804020204" pitchFamily="49" charset="0"/>
              </a:rPr>
              <a:t> </a:t>
            </a:r>
            <a:r>
              <a:rPr lang="en-GB" sz="2000" dirty="0">
                <a:solidFill>
                  <a:srgbClr val="795E26"/>
                </a:solidFill>
                <a:latin typeface="Menlo" panose="020B0609030804020204" pitchFamily="49" charset="0"/>
              </a:rPr>
              <a:t>choose</a:t>
            </a:r>
            <a:r>
              <a:rPr lang="en-GB" sz="2000" dirty="0">
                <a:solidFill>
                  <a:srgbClr val="3B3B3B"/>
                </a:solidFill>
                <a:latin typeface="Menlo" panose="020B0609030804020204" pitchFamily="49" charset="0"/>
              </a:rPr>
              <a:t>(</a:t>
            </a:r>
            <a:r>
              <a:rPr lang="en-US" sz="2000" dirty="0">
                <a:solidFill>
                  <a:srgbClr val="098658"/>
                </a:solidFill>
                <a:latin typeface="Consolas" panose="020B0609020204030204" pitchFamily="49" charset="0"/>
                <a:cs typeface="Consolas" panose="020B0609020204030204" pitchFamily="49" charset="0"/>
              </a:rPr>
              <a:t>true</a:t>
            </a:r>
            <a:r>
              <a:rPr lang="en-GB" sz="2000" dirty="0">
                <a:solidFill>
                  <a:srgbClr val="3B3B3B"/>
                </a:solidFill>
                <a:latin typeface="Menlo" panose="020B0609030804020204" pitchFamily="49" charset="0"/>
              </a:rPr>
              <a:t>,</a:t>
            </a:r>
            <a:r>
              <a:rPr lang="en-US" sz="2000" dirty="0">
                <a:solidFill>
                  <a:srgbClr val="098658"/>
                </a:solidFill>
                <a:latin typeface="Consolas" panose="020B0609020204030204" pitchFamily="49" charset="0"/>
                <a:cs typeface="Consolas" panose="020B0609020204030204" pitchFamily="49" charset="0"/>
              </a:rPr>
              <a:t> </a:t>
            </a:r>
            <a:r>
              <a:rPr lang="en-GB" sz="2000" dirty="0">
                <a:solidFill>
                  <a:srgbClr val="000000"/>
                </a:solidFill>
                <a:latin typeface="Menlo" panose="020B0609030804020204" pitchFamily="49" charset="0"/>
              </a:rPr>
              <a:t>&amp;</a:t>
            </a:r>
            <a:r>
              <a:rPr lang="en-GB" sz="2000" dirty="0">
                <a:solidFill>
                  <a:srgbClr val="0000FF"/>
                </a:solidFill>
                <a:latin typeface="Menlo" panose="020B0609030804020204" pitchFamily="49" charset="0"/>
              </a:rPr>
              <a:t>mut</a:t>
            </a:r>
            <a:r>
              <a:rPr lang="en-GB" sz="2000" dirty="0">
                <a:solidFill>
                  <a:srgbClr val="3B3B3B"/>
                </a:solidFill>
                <a:latin typeface="Menlo" panose="020B0609030804020204" pitchFamily="49" charset="0"/>
              </a:rPr>
              <a:t> </a:t>
            </a:r>
            <a:r>
              <a:rPr lang="en-GB" sz="2000" dirty="0">
                <a:solidFill>
                  <a:srgbClr val="001080"/>
                </a:solidFill>
                <a:latin typeface="Menlo" panose="020B0609030804020204" pitchFamily="49" charset="0"/>
              </a:rPr>
              <a:t>x</a:t>
            </a:r>
            <a:r>
              <a:rPr lang="en-GB" sz="2000" dirty="0">
                <a:solidFill>
                  <a:srgbClr val="3B3B3B"/>
                </a:solidFill>
                <a:latin typeface="Menlo" panose="020B0609030804020204" pitchFamily="49" charset="0"/>
              </a:rPr>
              <a:t>, </a:t>
            </a:r>
            <a:r>
              <a:rPr lang="en-GB" sz="2000" dirty="0">
                <a:solidFill>
                  <a:srgbClr val="000000"/>
                </a:solidFill>
                <a:latin typeface="Menlo" panose="020B0609030804020204" pitchFamily="49" charset="0"/>
              </a:rPr>
              <a:t>&amp;</a:t>
            </a:r>
            <a:r>
              <a:rPr lang="en-GB" sz="2000" dirty="0">
                <a:solidFill>
                  <a:srgbClr val="0000FF"/>
                </a:solidFill>
                <a:latin typeface="Menlo" panose="020B0609030804020204" pitchFamily="49" charset="0"/>
              </a:rPr>
              <a:t>mut</a:t>
            </a:r>
            <a:r>
              <a:rPr lang="en-GB" sz="2000" dirty="0">
                <a:solidFill>
                  <a:srgbClr val="3B3B3B"/>
                </a:solidFill>
                <a:latin typeface="Menlo" panose="020B0609030804020204" pitchFamily="49" charset="0"/>
              </a:rPr>
              <a:t> </a:t>
            </a:r>
            <a:r>
              <a:rPr lang="en-GB" sz="2000" dirty="0">
                <a:solidFill>
                  <a:srgbClr val="001080"/>
                </a:solidFill>
                <a:latin typeface="Menlo" panose="020B0609030804020204" pitchFamily="49" charset="0"/>
              </a:rPr>
              <a:t>y</a:t>
            </a:r>
            <a:r>
              <a:rPr lang="en-GB" sz="2000" dirty="0">
                <a:solidFill>
                  <a:srgbClr val="3B3B3B"/>
                </a:solidFill>
                <a:latin typeface="Menlo" panose="020B0609030804020204" pitchFamily="49" charset="0"/>
              </a:rPr>
              <a:t>);</a:t>
            </a:r>
          </a:p>
        </p:txBody>
      </p:sp>
      <p:sp>
        <p:nvSpPr>
          <p:cNvPr id="37" name="Signature constraints">
            <a:extLst>
              <a:ext uri="{FF2B5EF4-FFF2-40B4-BE49-F238E27FC236}">
                <a16:creationId xmlns:a16="http://schemas.microsoft.com/office/drawing/2014/main" id="{CB28BF87-C4B0-0F6E-9796-13C41D2AFD65}"/>
              </a:ext>
            </a:extLst>
          </p:cNvPr>
          <p:cNvSpPr txBox="1"/>
          <p:nvPr/>
        </p:nvSpPr>
        <p:spPr>
          <a:xfrm>
            <a:off x="6939618" y="4886683"/>
            <a:ext cx="3388263" cy="400110"/>
          </a:xfrm>
          <a:prstGeom prst="rect">
            <a:avLst/>
          </a:prstGeom>
          <a:noFill/>
        </p:spPr>
        <p:txBody>
          <a:bodyPr wrap="square" rtlCol="0">
            <a:spAutoFit/>
          </a:bodyPr>
          <a:lstStyle/>
          <a:p>
            <a:r>
              <a:rPr lang="fr-FR" sz="2000" b="1" dirty="0"/>
              <a:t>push/pop stack</a:t>
            </a:r>
            <a:endParaRPr lang="en-FR" sz="2000" b="1" dirty="0"/>
          </a:p>
        </p:txBody>
      </p:sp>
      <p:sp>
        <p:nvSpPr>
          <p:cNvPr id="52" name="TextBox 51">
            <a:extLst>
              <a:ext uri="{FF2B5EF4-FFF2-40B4-BE49-F238E27FC236}">
                <a16:creationId xmlns:a16="http://schemas.microsoft.com/office/drawing/2014/main" id="{D6D1398D-2737-9DFD-59B8-88CB166985EF}"/>
              </a:ext>
            </a:extLst>
          </p:cNvPr>
          <p:cNvSpPr txBox="1"/>
          <p:nvPr/>
        </p:nvSpPr>
        <p:spPr>
          <a:xfrm>
            <a:off x="521633" y="5716518"/>
            <a:ext cx="11148733" cy="461665"/>
          </a:xfrm>
          <a:prstGeom prst="rect">
            <a:avLst/>
          </a:prstGeom>
          <a:noFill/>
        </p:spPr>
        <p:txBody>
          <a:bodyPr wrap="square" rtlCol="0">
            <a:spAutoFit/>
          </a:bodyPr>
          <a:lstStyle/>
          <a:p>
            <a:pPr algn="ctr"/>
            <a:r>
              <a:rPr lang="en-FR" sz="2400" dirty="0">
                <a:highlight>
                  <a:srgbClr val="FFFFFF"/>
                </a:highlight>
              </a:rPr>
              <a:t>⟹ </a:t>
            </a:r>
            <a:r>
              <a:rPr lang="en-FR" sz="2400" b="1" dirty="0">
                <a:highlight>
                  <a:srgbClr val="FFFFFF"/>
                </a:highlight>
              </a:rPr>
              <a:t>(Lazy) operational semantics which captures the essence of Rust borrows</a:t>
            </a:r>
            <a:endParaRPr lang="en-FR" sz="2400" b="1" dirty="0"/>
          </a:p>
        </p:txBody>
      </p:sp>
      <p:sp>
        <p:nvSpPr>
          <p:cNvPr id="50" name="PL">
            <a:extLst>
              <a:ext uri="{FF2B5EF4-FFF2-40B4-BE49-F238E27FC236}">
                <a16:creationId xmlns:a16="http://schemas.microsoft.com/office/drawing/2014/main" id="{232E93A5-A7AB-C36D-422F-E6B41DCA1EBA}"/>
              </a:ext>
            </a:extLst>
          </p:cNvPr>
          <p:cNvSpPr txBox="1"/>
          <p:nvPr/>
        </p:nvSpPr>
        <p:spPr>
          <a:xfrm>
            <a:off x="6627697" y="1894640"/>
            <a:ext cx="3976576" cy="369332"/>
          </a:xfrm>
          <a:prstGeom prst="rect">
            <a:avLst/>
          </a:prstGeom>
          <a:noFill/>
        </p:spPr>
        <p:txBody>
          <a:bodyPr wrap="square" rtlCol="0">
            <a:spAutoFit/>
          </a:bodyPr>
          <a:lstStyle/>
          <a:p>
            <a:r>
              <a:rPr lang="en-FR" b="1" dirty="0"/>
              <a:t>Low-Level Borrow Calculus (LLBC):</a:t>
            </a:r>
          </a:p>
        </p:txBody>
      </p:sp>
      <p:sp>
        <p:nvSpPr>
          <p:cNvPr id="5" name="TextBox 4">
            <a:extLst>
              <a:ext uri="{FF2B5EF4-FFF2-40B4-BE49-F238E27FC236}">
                <a16:creationId xmlns:a16="http://schemas.microsoft.com/office/drawing/2014/main" id="{682E312F-447D-C091-E634-6D5216CC1AD8}"/>
              </a:ext>
            </a:extLst>
          </p:cNvPr>
          <p:cNvSpPr txBox="1"/>
          <p:nvPr/>
        </p:nvSpPr>
        <p:spPr>
          <a:xfrm>
            <a:off x="838199" y="1504859"/>
            <a:ext cx="9849898" cy="400110"/>
          </a:xfrm>
          <a:prstGeom prst="rect">
            <a:avLst/>
          </a:prstGeom>
          <a:noFill/>
        </p:spPr>
        <p:txBody>
          <a:bodyPr wrap="square" rtlCol="0">
            <a:spAutoFit/>
          </a:bodyPr>
          <a:lstStyle/>
          <a:p>
            <a:r>
              <a:rPr lang="en-FR" sz="2000" b="1" dirty="0"/>
              <a:t>LLBC</a:t>
            </a:r>
            <a:r>
              <a:rPr lang="en-FR" sz="2000" dirty="0"/>
              <a:t>: operational semantics for Rust (MIR) which abstracts the memory</a:t>
            </a:r>
          </a:p>
        </p:txBody>
      </p:sp>
      <p:sp>
        <p:nvSpPr>
          <p:cNvPr id="3" name="Slide Number Placeholder 2">
            <a:extLst>
              <a:ext uri="{FF2B5EF4-FFF2-40B4-BE49-F238E27FC236}">
                <a16:creationId xmlns:a16="http://schemas.microsoft.com/office/drawing/2014/main" id="{0EA2B41A-439F-CE49-D815-60C920BA4B96}"/>
              </a:ext>
            </a:extLst>
          </p:cNvPr>
          <p:cNvSpPr>
            <a:spLocks noGrp="1"/>
          </p:cNvSpPr>
          <p:nvPr>
            <p:ph type="sldNum" sz="quarter" idx="12"/>
          </p:nvPr>
        </p:nvSpPr>
        <p:spPr/>
        <p:txBody>
          <a:bodyPr/>
          <a:lstStyle/>
          <a:p>
            <a:fld id="{515FE655-FEAC-4907-96EE-E5DDF44A632D}" type="slidenum">
              <a:rPr lang="en-US" smtClean="0"/>
              <a:t>19</a:t>
            </a:fld>
            <a:endParaRPr lang="en-US"/>
          </a:p>
        </p:txBody>
      </p:sp>
    </p:spTree>
    <p:extLst>
      <p:ext uri="{BB962C8B-B14F-4D97-AF65-F5344CB8AC3E}">
        <p14:creationId xmlns:p14="http://schemas.microsoft.com/office/powerpoint/2010/main" val="377257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9" grpId="0" animBg="1"/>
      <p:bldP spid="30" grpId="0" animBg="1"/>
      <p:bldP spid="33" grpId="0" animBg="1"/>
      <p:bldP spid="8" grpId="0" animBg="1"/>
      <p:bldP spid="78" grpId="0" animBg="1"/>
      <p:bldP spid="42" grpId="0" animBg="1"/>
      <p:bldP spid="48" grpId="0" animBg="1"/>
      <p:bldP spid="16" grpId="0" animBg="1"/>
      <p:bldP spid="68" grpId="0" animBg="1"/>
      <p:bldP spid="71" grpId="0" animBg="1"/>
      <p:bldP spid="72" grpId="0" animBg="1"/>
      <p:bldP spid="11" grpId="0" animBg="1"/>
      <p:bldP spid="34" grpId="0" animBg="1"/>
      <p:bldP spid="37" grpId="0"/>
      <p:bldP spid="52"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FAC6-9AE1-1A91-5932-F643DFA3A34F}"/>
              </a:ext>
            </a:extLst>
          </p:cNvPr>
          <p:cNvSpPr>
            <a:spLocks noGrp="1"/>
          </p:cNvSpPr>
          <p:nvPr>
            <p:ph type="title"/>
          </p:nvPr>
        </p:nvSpPr>
        <p:spPr/>
        <p:txBody>
          <a:bodyPr>
            <a:normAutofit/>
          </a:bodyPr>
          <a:lstStyle/>
          <a:p>
            <a:r>
              <a:rPr lang="en-FR" sz="3600" dirty="0"/>
              <a:t>Abstracting Function Calls: Symbolic Execution</a:t>
            </a:r>
          </a:p>
        </p:txBody>
      </p:sp>
      <p:sp>
        <p:nvSpPr>
          <p:cNvPr id="4" name="Slide Number Placeholder 3">
            <a:extLst>
              <a:ext uri="{FF2B5EF4-FFF2-40B4-BE49-F238E27FC236}">
                <a16:creationId xmlns:a16="http://schemas.microsoft.com/office/drawing/2014/main" id="{AABF586D-4699-1255-C0BE-130FF27DA657}"/>
              </a:ext>
            </a:extLst>
          </p:cNvPr>
          <p:cNvSpPr>
            <a:spLocks noGrp="1"/>
          </p:cNvSpPr>
          <p:nvPr>
            <p:ph type="sldNum" sz="quarter" idx="12"/>
          </p:nvPr>
        </p:nvSpPr>
        <p:spPr/>
        <p:txBody>
          <a:bodyPr/>
          <a:lstStyle/>
          <a:p>
            <a:fld id="{515FE655-FEAC-4907-96EE-E5DDF44A632D}" type="slidenum">
              <a:rPr lang="en-US" smtClean="0"/>
              <a:t>20</a:t>
            </a:fld>
            <a:endParaRPr lang="en-US"/>
          </a:p>
        </p:txBody>
      </p:sp>
      <p:sp>
        <p:nvSpPr>
          <p:cNvPr id="47" name="Signature constraints">
            <a:extLst>
              <a:ext uri="{FF2B5EF4-FFF2-40B4-BE49-F238E27FC236}">
                <a16:creationId xmlns:a16="http://schemas.microsoft.com/office/drawing/2014/main" id="{4DFA85DE-2690-148E-5639-C372B3B06C28}"/>
              </a:ext>
            </a:extLst>
          </p:cNvPr>
          <p:cNvSpPr txBox="1"/>
          <p:nvPr/>
        </p:nvSpPr>
        <p:spPr>
          <a:xfrm>
            <a:off x="861906" y="1772151"/>
            <a:ext cx="8804547" cy="400110"/>
          </a:xfrm>
          <a:prstGeom prst="rect">
            <a:avLst/>
          </a:prstGeom>
          <a:noFill/>
        </p:spPr>
        <p:txBody>
          <a:bodyPr wrap="square" rtlCol="0">
            <a:spAutoFit/>
          </a:bodyPr>
          <a:lstStyle/>
          <a:p>
            <a:pPr algn="ctr"/>
            <a:r>
              <a:rPr lang="fr-FR" sz="2000" dirty="0" err="1"/>
              <a:t>Function</a:t>
            </a:r>
            <a:r>
              <a:rPr lang="fr-FR" sz="2000" dirty="0"/>
              <a:t> signatures can </a:t>
            </a:r>
            <a:r>
              <a:rPr lang="fr-FR" sz="2000" dirty="0" err="1"/>
              <a:t>be</a:t>
            </a:r>
            <a:r>
              <a:rPr lang="fr-FR" sz="2000" dirty="0"/>
              <a:t> </a:t>
            </a:r>
            <a:r>
              <a:rPr lang="fr-FR" sz="2000" dirty="0" err="1"/>
              <a:t>used</a:t>
            </a:r>
            <a:r>
              <a:rPr lang="fr-FR" sz="2000" dirty="0"/>
              <a:t> as </a:t>
            </a:r>
            <a:r>
              <a:rPr lang="fr-FR" sz="2000" b="1" dirty="0" err="1"/>
              <a:t>summaries</a:t>
            </a:r>
            <a:r>
              <a:rPr lang="fr-FR" sz="2000" dirty="0"/>
              <a:t> to abstract </a:t>
            </a:r>
            <a:r>
              <a:rPr lang="fr-FR" sz="2000" dirty="0" err="1"/>
              <a:t>function</a:t>
            </a:r>
            <a:r>
              <a:rPr lang="fr-FR" sz="2000" dirty="0"/>
              <a:t> calls:</a:t>
            </a:r>
            <a:endParaRPr lang="en-FR" sz="2000" dirty="0"/>
          </a:p>
        </p:txBody>
      </p:sp>
      <p:sp>
        <p:nvSpPr>
          <p:cNvPr id="48" name="TextBox 47">
            <a:extLst>
              <a:ext uri="{FF2B5EF4-FFF2-40B4-BE49-F238E27FC236}">
                <a16:creationId xmlns:a16="http://schemas.microsoft.com/office/drawing/2014/main" id="{2D018241-A340-C0C1-1020-E1B9AE78DAC1}"/>
              </a:ext>
            </a:extLst>
          </p:cNvPr>
          <p:cNvSpPr txBox="1"/>
          <p:nvPr/>
        </p:nvSpPr>
        <p:spPr>
          <a:xfrm>
            <a:off x="1195754" y="2210551"/>
            <a:ext cx="9460523" cy="369332"/>
          </a:xfrm>
          <a:prstGeom prst="rect">
            <a:avLst/>
          </a:prstGeom>
          <a:solidFill>
            <a:srgbClr val="FAFAFA"/>
          </a:solidFill>
        </p:spPr>
        <p:txBody>
          <a:bodyPr wrap="square">
            <a:spAutoFit/>
          </a:bodyPr>
          <a:lstStyle/>
          <a:p>
            <a:r>
              <a:rPr lang="en-US" sz="1800" b="0" dirty="0" err="1">
                <a:solidFill>
                  <a:srgbClr val="0000FF"/>
                </a:solidFill>
                <a:effectLst/>
                <a:latin typeface="Consolas" panose="020B0609020204030204" pitchFamily="49" charset="0"/>
              </a:rPr>
              <a:t>fn</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choose</a:t>
            </a:r>
            <a:r>
              <a:rPr lang="en-US" sz="1800" b="0" dirty="0">
                <a:solidFill>
                  <a:srgbClr val="000000"/>
                </a:solidFill>
                <a:effectLst/>
                <a:latin typeface="Consolas" panose="020B0609020204030204" pitchFamily="49" charset="0"/>
              </a:rPr>
              <a:t>&lt;'</a:t>
            </a:r>
            <a:r>
              <a:rPr lang="en-US" sz="1800" b="0" dirty="0">
                <a:solidFill>
                  <a:srgbClr val="267F99"/>
                </a:solidFill>
                <a:effectLst/>
                <a:latin typeface="Consolas" panose="020B0609020204030204" pitchFamily="49" charset="0"/>
              </a:rPr>
              <a:t>a</a:t>
            </a:r>
            <a:r>
              <a:rPr lang="en-US" sz="1800" b="0" dirty="0">
                <a:solidFill>
                  <a:srgbClr val="000000"/>
                </a:solidFill>
                <a:effectLst/>
                <a:latin typeface="Consolas" panose="020B0609020204030204" pitchFamily="49" charset="0"/>
              </a:rPr>
              <a:t>&gt;(</a:t>
            </a:r>
            <a:r>
              <a:rPr lang="en-US" sz="1800" b="0" dirty="0">
                <a:solidFill>
                  <a:srgbClr val="001080"/>
                </a:solidFill>
                <a:effectLst/>
                <a:latin typeface="Consolas" panose="020B0609020204030204" pitchFamily="49" charset="0"/>
              </a:rPr>
              <a:t>b</a:t>
            </a:r>
            <a:r>
              <a:rPr lang="en-US" sz="1800" b="0" dirty="0">
                <a:solidFill>
                  <a:srgbClr val="000000"/>
                </a:solidFill>
                <a:effectLst/>
                <a:latin typeface="Consolas" panose="020B0609020204030204" pitchFamily="49" charset="0"/>
              </a:rPr>
              <a:t> : </a:t>
            </a:r>
            <a:r>
              <a:rPr lang="en-US" sz="1800" b="0" dirty="0">
                <a:solidFill>
                  <a:srgbClr val="267F99"/>
                </a:solidFill>
                <a:effectLst/>
                <a:latin typeface="Consolas" panose="020B0609020204030204" pitchFamily="49" charset="0"/>
              </a:rPr>
              <a:t>bool</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x</a:t>
            </a:r>
            <a:r>
              <a:rPr lang="en-US" sz="1800" b="0" dirty="0">
                <a:solidFill>
                  <a:srgbClr val="000000"/>
                </a:solidFill>
                <a:effectLst/>
                <a:latin typeface="Consolas" panose="020B0609020204030204" pitchFamily="49" charset="0"/>
              </a:rPr>
              <a:t> : &amp;'</a:t>
            </a:r>
            <a:r>
              <a:rPr lang="en-US" sz="1800" b="0" dirty="0">
                <a:solidFill>
                  <a:srgbClr val="267F99"/>
                </a:solidFill>
                <a:effectLst/>
                <a:latin typeface="Consolas" panose="020B0609020204030204" pitchFamily="49" charset="0"/>
              </a:rPr>
              <a:t>a</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mut</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i32</a:t>
            </a:r>
            <a:r>
              <a:rPr lang="en-US" sz="1800" b="0" dirty="0">
                <a:solidFill>
                  <a:srgbClr val="000000"/>
                </a:solidFill>
                <a:effectLst/>
                <a:latin typeface="Consolas" panose="020B0609020204030204" pitchFamily="49" charset="0"/>
              </a:rPr>
              <a:t>, </a:t>
            </a:r>
            <a:r>
              <a:rPr lang="en-US" sz="1800" b="0" dirty="0">
                <a:solidFill>
                  <a:srgbClr val="001080"/>
                </a:solidFill>
                <a:effectLst/>
                <a:latin typeface="Consolas" panose="020B0609020204030204" pitchFamily="49" charset="0"/>
              </a:rPr>
              <a:t>y</a:t>
            </a:r>
            <a:r>
              <a:rPr lang="en-US" sz="1800" b="0" dirty="0">
                <a:solidFill>
                  <a:srgbClr val="000000"/>
                </a:solidFill>
                <a:effectLst/>
                <a:latin typeface="Consolas" panose="020B0609020204030204" pitchFamily="49" charset="0"/>
              </a:rPr>
              <a:t> : &amp;'</a:t>
            </a:r>
            <a:r>
              <a:rPr lang="en-US" sz="1800" b="0" dirty="0">
                <a:solidFill>
                  <a:srgbClr val="267F99"/>
                </a:solidFill>
                <a:effectLst/>
                <a:latin typeface="Consolas" panose="020B0609020204030204" pitchFamily="49" charset="0"/>
              </a:rPr>
              <a:t>a</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mut</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i32</a:t>
            </a:r>
            <a:r>
              <a:rPr lang="en-US" sz="1800" b="0" dirty="0">
                <a:solidFill>
                  <a:srgbClr val="000000"/>
                </a:solidFill>
                <a:effectLst/>
                <a:latin typeface="Consolas" panose="020B0609020204030204" pitchFamily="49" charset="0"/>
              </a:rPr>
              <a:t>) -&gt; &amp;'</a:t>
            </a:r>
            <a:r>
              <a:rPr lang="en-US" sz="1800" b="0" dirty="0">
                <a:solidFill>
                  <a:srgbClr val="267F99"/>
                </a:solidFill>
                <a:effectLst/>
                <a:latin typeface="Consolas" panose="020B0609020204030204" pitchFamily="49" charset="0"/>
              </a:rPr>
              <a:t>a</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mut</a:t>
            </a:r>
            <a:r>
              <a:rPr lang="en-US" sz="1800" b="0" dirty="0">
                <a:solidFill>
                  <a:srgbClr val="000000"/>
                </a:solidFill>
                <a:effectLst/>
                <a:latin typeface="Consolas" panose="020B0609020204030204" pitchFamily="49" charset="0"/>
              </a:rPr>
              <a:t> </a:t>
            </a:r>
            <a:r>
              <a:rPr lang="en-US" sz="1800" b="0" dirty="0">
                <a:solidFill>
                  <a:srgbClr val="267F99"/>
                </a:solidFill>
                <a:effectLst/>
                <a:latin typeface="Consolas" panose="020B0609020204030204" pitchFamily="49" charset="0"/>
              </a:rPr>
              <a:t>i32</a:t>
            </a:r>
            <a:endParaRPr lang="en-US" sz="1800" dirty="0"/>
          </a:p>
        </p:txBody>
      </p:sp>
      <p:sp>
        <p:nvSpPr>
          <p:cNvPr id="49" name="TextBox 48">
            <a:extLst>
              <a:ext uri="{FF2B5EF4-FFF2-40B4-BE49-F238E27FC236}">
                <a16:creationId xmlns:a16="http://schemas.microsoft.com/office/drawing/2014/main" id="{7C871F49-04F2-562E-B090-92C6D93C9ED4}"/>
              </a:ext>
            </a:extLst>
          </p:cNvPr>
          <p:cNvSpPr txBox="1"/>
          <p:nvPr/>
        </p:nvSpPr>
        <p:spPr>
          <a:xfrm>
            <a:off x="1176759" y="5636370"/>
            <a:ext cx="9838481" cy="400110"/>
          </a:xfrm>
          <a:prstGeom prst="rect">
            <a:avLst/>
          </a:prstGeom>
          <a:noFill/>
        </p:spPr>
        <p:txBody>
          <a:bodyPr wrap="square" rtlCol="0">
            <a:spAutoFit/>
          </a:bodyPr>
          <a:lstStyle/>
          <a:p>
            <a:r>
              <a:rPr lang="en-FR" sz="2000" dirty="0"/>
              <a:t>Conditional branchings and loops: </a:t>
            </a:r>
            <a:r>
              <a:rPr lang="en-FR" sz="2000" b="1" dirty="0"/>
              <a:t>join</a:t>
            </a:r>
            <a:r>
              <a:rPr lang="en-FR" sz="2000" dirty="0"/>
              <a:t> operation and fixed-point computations</a:t>
            </a:r>
          </a:p>
        </p:txBody>
      </p:sp>
      <p:sp>
        <p:nvSpPr>
          <p:cNvPr id="52" name="TextBox 51">
            <a:extLst>
              <a:ext uri="{FF2B5EF4-FFF2-40B4-BE49-F238E27FC236}">
                <a16:creationId xmlns:a16="http://schemas.microsoft.com/office/drawing/2014/main" id="{F54AF490-3B65-FF94-FEDB-6E95CABAFDB0}"/>
              </a:ext>
            </a:extLst>
          </p:cNvPr>
          <p:cNvSpPr txBox="1"/>
          <p:nvPr/>
        </p:nvSpPr>
        <p:spPr>
          <a:xfrm>
            <a:off x="1086026" y="2685598"/>
            <a:ext cx="10085824" cy="400110"/>
          </a:xfrm>
          <a:prstGeom prst="rect">
            <a:avLst/>
          </a:prstGeom>
          <a:noFill/>
        </p:spPr>
        <p:txBody>
          <a:bodyPr wrap="square" rtlCol="0">
            <a:spAutoFit/>
          </a:bodyPr>
          <a:lstStyle/>
          <a:p>
            <a:r>
              <a:rPr lang="en-FR" sz="2000" dirty="0">
                <a:highlight>
                  <a:srgbClr val="FFFFFF"/>
                </a:highlight>
              </a:rPr>
              <a:t>⟹ If modify LLBC to abstract function calls: </a:t>
            </a:r>
            <a:r>
              <a:rPr lang="en-FR" sz="2000" b="1" dirty="0">
                <a:highlight>
                  <a:srgbClr val="FFFFFF"/>
                </a:highlight>
              </a:rPr>
              <a:t>s</a:t>
            </a:r>
            <a:r>
              <a:rPr lang="en-FR" sz="2000" b="1" dirty="0"/>
              <a:t>ymbolic semantics</a:t>
            </a:r>
            <a:endParaRPr lang="en-FR" sz="2000" dirty="0"/>
          </a:p>
        </p:txBody>
      </p:sp>
      <p:sp>
        <p:nvSpPr>
          <p:cNvPr id="53" name="TextBox 52">
            <a:extLst>
              <a:ext uri="{FF2B5EF4-FFF2-40B4-BE49-F238E27FC236}">
                <a16:creationId xmlns:a16="http://schemas.microsoft.com/office/drawing/2014/main" id="{497EA9E1-DD4D-8AE8-C9DF-BFC0AE6B0E01}"/>
              </a:ext>
            </a:extLst>
          </p:cNvPr>
          <p:cNvSpPr txBox="1"/>
          <p:nvPr/>
        </p:nvSpPr>
        <p:spPr>
          <a:xfrm>
            <a:off x="-402336" y="5102352"/>
            <a:ext cx="184731" cy="369332"/>
          </a:xfrm>
          <a:prstGeom prst="rect">
            <a:avLst/>
          </a:prstGeom>
          <a:noFill/>
        </p:spPr>
        <p:txBody>
          <a:bodyPr wrap="none" rtlCol="0">
            <a:spAutoFit/>
          </a:bodyPr>
          <a:lstStyle/>
          <a:p>
            <a:endParaRPr lang="en-FR" dirty="0"/>
          </a:p>
        </p:txBody>
      </p:sp>
      <p:sp>
        <p:nvSpPr>
          <p:cNvPr id="51" name="Code (iv) 2">
            <a:extLst>
              <a:ext uri="{FF2B5EF4-FFF2-40B4-BE49-F238E27FC236}">
                <a16:creationId xmlns:a16="http://schemas.microsoft.com/office/drawing/2014/main" id="{7EF4E5A6-B3EA-1BD9-5385-12DE385F47E7}"/>
              </a:ext>
            </a:extLst>
          </p:cNvPr>
          <p:cNvSpPr txBox="1"/>
          <p:nvPr/>
        </p:nvSpPr>
        <p:spPr>
          <a:xfrm>
            <a:off x="1559008" y="3255727"/>
            <a:ext cx="4691946" cy="1815882"/>
          </a:xfrm>
          <a:prstGeom prst="rect">
            <a:avLst/>
          </a:prstGeom>
          <a:solidFill>
            <a:srgbClr val="FAFAFA"/>
          </a:solidFill>
        </p:spPr>
        <p:txBody>
          <a:bodyPr wrap="square">
            <a:spAutoFit/>
          </a:bodyPr>
          <a:lstStyle/>
          <a:p>
            <a:r>
              <a:rPr lang="en-US" sz="1600" b="0" dirty="0">
                <a:effectLst/>
                <a:latin typeface="Consolas" panose="020B0609020204030204" pitchFamily="49" charset="0"/>
              </a:rPr>
              <a:t>...</a:t>
            </a:r>
            <a:br>
              <a:rPr lang="en-US" sz="1600" b="0" dirty="0">
                <a:solidFill>
                  <a:srgbClr val="000000"/>
                </a:solidFill>
                <a:effectLst/>
                <a:latin typeface="Consolas" panose="020B0609020204030204" pitchFamily="49" charset="0"/>
              </a:rPr>
            </a:br>
            <a:r>
              <a:rPr lang="en-US" sz="1600" b="0" dirty="0">
                <a:solidFill>
                  <a:srgbClr val="0000FF"/>
                </a:solidFill>
                <a:effectLst/>
                <a:latin typeface="Consolas" panose="020B0609020204030204" pitchFamily="49" charset="0"/>
              </a:rPr>
              <a:t>let</a:t>
            </a:r>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z</a:t>
            </a:r>
            <a:r>
              <a:rPr lang="en-US" sz="1600" b="0" dirty="0">
                <a:solidFill>
                  <a:srgbClr val="000000"/>
                </a:solidFill>
                <a:effectLst/>
                <a:latin typeface="Consolas" panose="020B0609020204030204" pitchFamily="49" charset="0"/>
              </a:rPr>
              <a:t> = </a:t>
            </a:r>
            <a:r>
              <a:rPr lang="en-US" sz="1600" b="0" dirty="0">
                <a:solidFill>
                  <a:srgbClr val="795E26"/>
                </a:solidFill>
                <a:effectLst/>
                <a:latin typeface="Consolas" panose="020B0609020204030204" pitchFamily="49" charset="0"/>
              </a:rPr>
              <a:t>choose</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true</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move</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px</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move</a:t>
            </a:r>
            <a:r>
              <a:rPr lang="en-US" sz="1600" b="0" dirty="0">
                <a:solidFill>
                  <a:srgbClr val="000000"/>
                </a:solidFill>
                <a:effectLst/>
                <a:latin typeface="Consolas" panose="020B0609020204030204" pitchFamily="49" charset="0"/>
              </a:rPr>
              <a:t> </a:t>
            </a:r>
            <a:r>
              <a:rPr lang="en-US" sz="1600" dirty="0" err="1">
                <a:solidFill>
                  <a:srgbClr val="001080"/>
                </a:solidFill>
                <a:latin typeface="Consolas" panose="020B0609020204030204" pitchFamily="49" charset="0"/>
              </a:rPr>
              <a:t>py</a:t>
            </a:r>
            <a:r>
              <a:rPr lang="en-US" sz="1600" b="0" dirty="0">
                <a:solidFill>
                  <a:srgbClr val="000000"/>
                </a:solidFill>
                <a:effectLst/>
                <a:latin typeface="Consolas" panose="020B0609020204030204" pitchFamily="49" charset="0"/>
              </a:rPr>
              <a:t>);</a:t>
            </a:r>
          </a:p>
          <a:p>
            <a:br>
              <a:rPr lang="en-US" sz="1600" b="0" dirty="0">
                <a:solidFill>
                  <a:srgbClr val="000000"/>
                </a:solidFill>
                <a:effectLst/>
                <a:latin typeface="Consolas" panose="020B0609020204030204" pitchFamily="49" charset="0"/>
              </a:rPr>
            </a:br>
            <a:r>
              <a:rPr lang="en-US" sz="1600" b="0" dirty="0">
                <a:effectLst/>
                <a:latin typeface="Consolas" panose="020B0609020204030204" pitchFamily="49" charset="0"/>
              </a:rPr>
              <a:t>...</a:t>
            </a:r>
          </a:p>
          <a:p>
            <a:endParaRPr lang="en-US" sz="1600" b="0" dirty="0">
              <a:solidFill>
                <a:srgbClr val="795E26"/>
              </a:solidFill>
              <a:effectLst/>
              <a:latin typeface="Consolas" panose="020B0609020204030204" pitchFamily="49" charset="0"/>
            </a:endParaRPr>
          </a:p>
          <a:p>
            <a:r>
              <a:rPr lang="en-US" sz="1600" b="0" dirty="0">
                <a:solidFill>
                  <a:srgbClr val="795E26"/>
                </a:solidFill>
                <a:effectLst/>
                <a:latin typeface="Consolas" panose="020B0609020204030204" pitchFamily="49" charset="0"/>
              </a:rPr>
              <a:t>assert!</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x</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r>
              <a:rPr lang="en-US" sz="1600" b="0" dirty="0">
                <a:solidFill>
                  <a:srgbClr val="795E26"/>
                </a:solidFill>
                <a:effectLst/>
                <a:latin typeface="Consolas" panose="020B0609020204030204" pitchFamily="49" charset="0"/>
              </a:rPr>
              <a:t>assert!</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y</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1</a:t>
            </a:r>
            <a:r>
              <a:rPr lang="en-US" sz="1600" b="0" dirty="0">
                <a:solidFill>
                  <a:srgbClr val="000000"/>
                </a:solidFill>
                <a:effectLst/>
                <a:latin typeface="Consolas" panose="020B0609020204030204" pitchFamily="49" charset="0"/>
              </a:rPr>
              <a:t>);</a:t>
            </a:r>
          </a:p>
        </p:txBody>
      </p:sp>
      <p:grpSp>
        <p:nvGrpSpPr>
          <p:cNvPr id="66" name="Region abstractions">
            <a:extLst>
              <a:ext uri="{FF2B5EF4-FFF2-40B4-BE49-F238E27FC236}">
                <a16:creationId xmlns:a16="http://schemas.microsoft.com/office/drawing/2014/main" id="{124E4B83-6390-E001-9138-E7648E82A0BB}"/>
              </a:ext>
            </a:extLst>
          </p:cNvPr>
          <p:cNvGrpSpPr/>
          <p:nvPr/>
        </p:nvGrpSpPr>
        <p:grpSpPr>
          <a:xfrm>
            <a:off x="6075590" y="3320888"/>
            <a:ext cx="4261048" cy="646331"/>
            <a:chOff x="6075590" y="3320888"/>
            <a:chExt cx="4261048" cy="646331"/>
          </a:xfrm>
        </p:grpSpPr>
        <p:cxnSp>
          <p:nvCxnSpPr>
            <p:cNvPr id="55" name="Straight Arrow Connector 54">
              <a:extLst>
                <a:ext uri="{FF2B5EF4-FFF2-40B4-BE49-F238E27FC236}">
                  <a16:creationId xmlns:a16="http://schemas.microsoft.com/office/drawing/2014/main" id="{BA1912AF-5F49-0C1C-8220-655E5E40EF12}"/>
                </a:ext>
              </a:extLst>
            </p:cNvPr>
            <p:cNvCxnSpPr>
              <a:cxnSpLocks/>
            </p:cNvCxnSpPr>
            <p:nvPr/>
          </p:nvCxnSpPr>
          <p:spPr>
            <a:xfrm flipH="1">
              <a:off x="6075590" y="3706667"/>
              <a:ext cx="5131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7EE4DA9-18A8-040F-FFA9-578979B84414}"/>
                </a:ext>
              </a:extLst>
            </p:cNvPr>
            <p:cNvSpPr txBox="1"/>
            <p:nvPr/>
          </p:nvSpPr>
          <p:spPr>
            <a:xfrm>
              <a:off x="6667556" y="3320888"/>
              <a:ext cx="3669082" cy="646331"/>
            </a:xfrm>
            <a:prstGeom prst="rect">
              <a:avLst/>
            </a:prstGeom>
            <a:noFill/>
          </p:spPr>
          <p:txBody>
            <a:bodyPr wrap="square" rtlCol="0">
              <a:spAutoFit/>
            </a:bodyPr>
            <a:lstStyle/>
            <a:p>
              <a:r>
                <a:rPr lang="en-FR" dirty="0"/>
                <a:t>Link input/output borrows through a </a:t>
              </a:r>
              <a:r>
                <a:rPr lang="en-FR" b="1" dirty="0"/>
                <a:t>region abstraction</a:t>
              </a:r>
            </a:p>
          </p:txBody>
        </p:sp>
      </p:grpSp>
      <p:grpSp>
        <p:nvGrpSpPr>
          <p:cNvPr id="67" name="Invalidate z">
            <a:extLst>
              <a:ext uri="{FF2B5EF4-FFF2-40B4-BE49-F238E27FC236}">
                <a16:creationId xmlns:a16="http://schemas.microsoft.com/office/drawing/2014/main" id="{978863C5-2B76-2C28-06CE-262C71DB4DCA}"/>
              </a:ext>
            </a:extLst>
          </p:cNvPr>
          <p:cNvGrpSpPr/>
          <p:nvPr/>
        </p:nvGrpSpPr>
        <p:grpSpPr>
          <a:xfrm>
            <a:off x="3457650" y="4487609"/>
            <a:ext cx="6887804" cy="369332"/>
            <a:chOff x="3457650" y="4487609"/>
            <a:chExt cx="6887804" cy="369332"/>
          </a:xfrm>
        </p:grpSpPr>
        <p:cxnSp>
          <p:nvCxnSpPr>
            <p:cNvPr id="58" name="Straight Arrow Connector 57">
              <a:extLst>
                <a:ext uri="{FF2B5EF4-FFF2-40B4-BE49-F238E27FC236}">
                  <a16:creationId xmlns:a16="http://schemas.microsoft.com/office/drawing/2014/main" id="{37D94CDB-E61B-7B79-4214-D10BCA21BD28}"/>
                </a:ext>
              </a:extLst>
            </p:cNvPr>
            <p:cNvCxnSpPr>
              <a:cxnSpLocks/>
            </p:cNvCxnSpPr>
            <p:nvPr/>
          </p:nvCxnSpPr>
          <p:spPr>
            <a:xfrm flipH="1">
              <a:off x="3457650" y="4675116"/>
              <a:ext cx="31310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61E1528-4892-4C44-25AA-BFA1A4FE98BB}"/>
                </a:ext>
              </a:extLst>
            </p:cNvPr>
            <p:cNvSpPr txBox="1"/>
            <p:nvPr/>
          </p:nvSpPr>
          <p:spPr>
            <a:xfrm>
              <a:off x="6676372" y="4487609"/>
              <a:ext cx="3669082" cy="369332"/>
            </a:xfrm>
            <a:prstGeom prst="rect">
              <a:avLst/>
            </a:prstGeom>
            <a:noFill/>
          </p:spPr>
          <p:txBody>
            <a:bodyPr wrap="square" rtlCol="0">
              <a:spAutoFit/>
            </a:bodyPr>
            <a:lstStyle/>
            <a:p>
              <a:r>
                <a:rPr lang="en-FR" dirty="0"/>
                <a:t>Invalidate z</a:t>
              </a:r>
            </a:p>
          </p:txBody>
        </p:sp>
      </p:grpSp>
      <p:sp>
        <p:nvSpPr>
          <p:cNvPr id="62" name="Pure model">
            <a:extLst>
              <a:ext uri="{FF2B5EF4-FFF2-40B4-BE49-F238E27FC236}">
                <a16:creationId xmlns:a16="http://schemas.microsoft.com/office/drawing/2014/main" id="{CB08EE97-1C07-0BDE-B727-98774D60351F}"/>
              </a:ext>
            </a:extLst>
          </p:cNvPr>
          <p:cNvSpPr txBox="1"/>
          <p:nvPr/>
        </p:nvSpPr>
        <p:spPr>
          <a:xfrm>
            <a:off x="1176759" y="5196826"/>
            <a:ext cx="9838481" cy="400110"/>
          </a:xfrm>
          <a:prstGeom prst="rect">
            <a:avLst/>
          </a:prstGeom>
          <a:noFill/>
        </p:spPr>
        <p:txBody>
          <a:bodyPr wrap="square" rtlCol="0">
            <a:spAutoFit/>
          </a:bodyPr>
          <a:lstStyle/>
          <a:p>
            <a:r>
              <a:rPr lang="en-FR" sz="2000" dirty="0"/>
              <a:t>Given the trace of a symbolic execution, straightforward to generate a pure model</a:t>
            </a:r>
          </a:p>
        </p:txBody>
      </p:sp>
      <p:sp>
        <p:nvSpPr>
          <p:cNvPr id="68" name="TextBox 67">
            <a:extLst>
              <a:ext uri="{FF2B5EF4-FFF2-40B4-BE49-F238E27FC236}">
                <a16:creationId xmlns:a16="http://schemas.microsoft.com/office/drawing/2014/main" id="{60C51FA9-000C-D87E-A389-5E4438EEA884}"/>
              </a:ext>
            </a:extLst>
          </p:cNvPr>
          <p:cNvSpPr txBox="1"/>
          <p:nvPr/>
        </p:nvSpPr>
        <p:spPr>
          <a:xfrm>
            <a:off x="1195754" y="6075914"/>
            <a:ext cx="7647621" cy="400110"/>
          </a:xfrm>
          <a:prstGeom prst="rect">
            <a:avLst/>
          </a:prstGeom>
          <a:noFill/>
        </p:spPr>
        <p:txBody>
          <a:bodyPr wrap="square" rtlCol="0">
            <a:spAutoFit/>
          </a:bodyPr>
          <a:lstStyle/>
          <a:p>
            <a:r>
              <a:rPr lang="fr-FR" sz="2000" b="1" dirty="0" err="1"/>
              <a:t>Symbolic</a:t>
            </a:r>
            <a:r>
              <a:rPr lang="fr-FR" sz="2000" b="1" dirty="0"/>
              <a:t> </a:t>
            </a:r>
            <a:r>
              <a:rPr lang="fr-FR" sz="2000" b="1" dirty="0" err="1"/>
              <a:t>execution</a:t>
            </a:r>
            <a:r>
              <a:rPr lang="fr-FR" sz="2000" b="1" dirty="0"/>
              <a:t> </a:t>
            </a:r>
            <a:r>
              <a:rPr lang="fr-FR" sz="2000" b="1" dirty="0" err="1"/>
              <a:t>defines</a:t>
            </a:r>
            <a:r>
              <a:rPr lang="fr-FR" sz="2000" b="1" dirty="0"/>
              <a:t> a </a:t>
            </a:r>
            <a:r>
              <a:rPr lang="fr-FR" sz="2000" b="1" dirty="0" err="1"/>
              <a:t>borrow</a:t>
            </a:r>
            <a:r>
              <a:rPr lang="fr-FR" sz="2000" b="1" dirty="0"/>
              <a:t> checker!</a:t>
            </a:r>
            <a:endParaRPr lang="en-FR" sz="2000" dirty="0"/>
          </a:p>
        </p:txBody>
      </p:sp>
    </p:spTree>
    <p:extLst>
      <p:ext uri="{BB962C8B-B14F-4D97-AF65-F5344CB8AC3E}">
        <p14:creationId xmlns:p14="http://schemas.microsoft.com/office/powerpoint/2010/main" val="28717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build="p"/>
      <p:bldP spid="51"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642B-9509-F754-AA16-EE385E7E1192}"/>
              </a:ext>
            </a:extLst>
          </p:cNvPr>
          <p:cNvSpPr>
            <a:spLocks noGrp="1"/>
          </p:cNvSpPr>
          <p:nvPr>
            <p:ph type="title"/>
          </p:nvPr>
        </p:nvSpPr>
        <p:spPr/>
        <p:txBody>
          <a:bodyPr/>
          <a:lstStyle/>
          <a:p>
            <a:r>
              <a:rPr lang="en-FR" dirty="0"/>
              <a:t>Sound Symbolic Borrow-Checking</a:t>
            </a:r>
          </a:p>
        </p:txBody>
      </p:sp>
      <p:sp>
        <p:nvSpPr>
          <p:cNvPr id="4" name="Slide Number Placeholder 3">
            <a:extLst>
              <a:ext uri="{FF2B5EF4-FFF2-40B4-BE49-F238E27FC236}">
                <a16:creationId xmlns:a16="http://schemas.microsoft.com/office/drawing/2014/main" id="{D608A4D7-9A17-6D55-C748-E1E7DB3DA19F}"/>
              </a:ext>
            </a:extLst>
          </p:cNvPr>
          <p:cNvSpPr>
            <a:spLocks noGrp="1"/>
          </p:cNvSpPr>
          <p:nvPr>
            <p:ph type="sldNum" sz="quarter" idx="12"/>
          </p:nvPr>
        </p:nvSpPr>
        <p:spPr/>
        <p:txBody>
          <a:bodyPr/>
          <a:lstStyle/>
          <a:p>
            <a:fld id="{515FE655-FEAC-4907-96EE-E5DDF44A632D}" type="slidenum">
              <a:rPr lang="en-US" smtClean="0"/>
              <a:t>21</a:t>
            </a:fld>
            <a:endParaRPr lang="en-US" dirty="0"/>
          </a:p>
        </p:txBody>
      </p:sp>
      <p:sp>
        <p:nvSpPr>
          <p:cNvPr id="5" name="Code 1">
            <a:extLst>
              <a:ext uri="{FF2B5EF4-FFF2-40B4-BE49-F238E27FC236}">
                <a16:creationId xmlns:a16="http://schemas.microsoft.com/office/drawing/2014/main" id="{B13AB9E5-3409-E201-4FC0-F7BB139842CB}"/>
              </a:ext>
            </a:extLst>
          </p:cNvPr>
          <p:cNvSpPr txBox="1"/>
          <p:nvPr/>
        </p:nvSpPr>
        <p:spPr>
          <a:xfrm>
            <a:off x="4741957" y="2061144"/>
            <a:ext cx="2990851" cy="1785104"/>
          </a:xfrm>
          <a:prstGeom prst="rect">
            <a:avLst/>
          </a:prstGeom>
          <a:solidFill>
            <a:srgbClr val="FAFAFA"/>
          </a:solidFill>
        </p:spPr>
        <p:txBody>
          <a:bodyPr wrap="square">
            <a:spAutoFit/>
          </a:bodyPr>
          <a:lstStyle/>
          <a:p>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new_with_capacity</a:t>
            </a:r>
            <a:r>
              <a:rPr lang="en-GB" sz="1000" b="0" dirty="0">
                <a:solidFill>
                  <a:srgbClr val="3B3B3B"/>
                </a:solidFill>
                <a:effectLst/>
                <a:latin typeface="Menlo" panose="020B0609030804020204" pitchFamily="49" charset="0"/>
              </a:rPr>
              <a:t>(</a:t>
            </a:r>
          </a:p>
          <a:p>
            <a:r>
              <a:rPr lang="en-GB" sz="1000" b="0" dirty="0">
                <a:solidFill>
                  <a:srgbClr val="001080"/>
                </a:solidFill>
                <a:effectLst/>
                <a:latin typeface="Menlo" panose="020B0609030804020204" pitchFamily="49" charset="0"/>
              </a:rPr>
              <a:t>  capacity</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267F99"/>
                </a:solidFill>
                <a:effectLst/>
                <a:latin typeface="Menlo" panose="020B0609030804020204" pitchFamily="49" charset="0"/>
              </a:rPr>
              <a:t>usize</a:t>
            </a:r>
            <a:r>
              <a:rPr lang="en-GB" sz="1000" b="0" dirty="0">
                <a:solidFill>
                  <a:srgbClr val="3B3B3B"/>
                </a:solidFill>
                <a:effectLst/>
                <a:latin typeface="Menlo" panose="020B0609030804020204" pitchFamily="49" charset="0"/>
              </a:rPr>
              <a:t>,</a:t>
            </a:r>
          </a:p>
          <a:p>
            <a:r>
              <a:rPr lang="en-GB" sz="1000" dirty="0">
                <a:solidFill>
                  <a:srgbClr val="001080"/>
                </a:solidFill>
                <a:latin typeface="Menlo" panose="020B0609030804020204" pitchFamily="49" charset="0"/>
              </a:rPr>
              <a:t>  </a:t>
            </a:r>
            <a:r>
              <a:rPr lang="en-GB" sz="1000" dirty="0" err="1">
                <a:solidFill>
                  <a:srgbClr val="001080"/>
                </a:solidFill>
                <a:latin typeface="Menlo" panose="020B0609030804020204" pitchFamily="49" charset="0"/>
              </a:rPr>
              <a:t>m</a:t>
            </a:r>
            <a:r>
              <a:rPr lang="en-GB" sz="1000" b="0" dirty="0" err="1">
                <a:solidFill>
                  <a:srgbClr val="001080"/>
                </a:solidFill>
                <a:effectLst/>
                <a:latin typeface="Menlo" panose="020B0609030804020204" pitchFamily="49" charset="0"/>
              </a:rPr>
              <a:t>ax_dividend</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267F99"/>
                </a:solidFill>
                <a:effectLst/>
                <a:latin typeface="Menlo" panose="020B0609030804020204" pitchFamily="49" charset="0"/>
              </a:rPr>
              <a:t>usize</a:t>
            </a:r>
            <a:r>
              <a:rPr lang="en-GB" sz="1000" b="0" dirty="0">
                <a:solidFill>
                  <a:srgbClr val="3B3B3B"/>
                </a:solidFill>
                <a:effectLst/>
                <a:latin typeface="Menlo" panose="020B0609030804020204" pitchFamily="49" charset="0"/>
              </a:rPr>
              <a:t>,</a:t>
            </a:r>
          </a:p>
          <a:p>
            <a:r>
              <a:rPr lang="en-GB" sz="1000" b="0" dirty="0">
                <a:solidFill>
                  <a:srgbClr val="001080"/>
                </a:solidFill>
                <a:effectLst/>
                <a:latin typeface="Menlo" panose="020B0609030804020204" pitchFamily="49" charset="0"/>
              </a:rPr>
              <a:t>  </a:t>
            </a:r>
            <a:r>
              <a:rPr lang="en-GB" sz="1000" b="0" dirty="0" err="1">
                <a:solidFill>
                  <a:srgbClr val="001080"/>
                </a:solidFill>
                <a:effectLst/>
                <a:latin typeface="Menlo" panose="020B0609030804020204" pitchFamily="49" charset="0"/>
              </a:rPr>
              <a:t>max_divisor</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err="1">
                <a:solidFill>
                  <a:srgbClr val="267F99"/>
                </a:solidFill>
                <a:effectLst/>
                <a:latin typeface="Menlo" panose="020B0609030804020204" pitchFamily="49" charset="0"/>
              </a:rPr>
              <a:t>usize</a:t>
            </a:r>
            <a:r>
              <a:rPr lang="en-GB" sz="1000" b="0" dirty="0">
                <a:solidFill>
                  <a:srgbClr val="3B3B3B"/>
                </a:solidFill>
                <a:effectLst/>
                <a:latin typeface="Menlo" panose="020B0609030804020204" pitchFamily="49" charset="0"/>
              </a:rPr>
              <a:t>,</a:t>
            </a:r>
          </a:p>
          <a:p>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-&gt;</a:t>
            </a:r>
            <a:r>
              <a:rPr lang="en-GB" sz="1000" b="0" dirty="0">
                <a:solidFill>
                  <a:srgbClr val="3B3B3B"/>
                </a:solidFill>
                <a:effectLst/>
                <a:latin typeface="Menlo" panose="020B0609030804020204" pitchFamily="49" charset="0"/>
              </a:rPr>
              <a:t> </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p>
          <a:p>
            <a:r>
              <a:rPr lang="en-GB" sz="1000" b="0" dirty="0">
                <a:solidFill>
                  <a:srgbClr val="0000FF"/>
                </a:solidFill>
                <a:effectLst/>
                <a:latin typeface="Menlo" panose="020B0609030804020204" pitchFamily="49" charset="0"/>
              </a:rPr>
              <a:t>  ...</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a:p>
            <a:br>
              <a:rPr lang="en-GB" sz="1000" b="0" dirty="0">
                <a:solidFill>
                  <a:srgbClr val="3B3B3B"/>
                </a:solidFill>
                <a:effectLst/>
                <a:latin typeface="Menlo" panose="020B0609030804020204" pitchFamily="49" charset="0"/>
              </a:rPr>
            </a:br>
            <a:r>
              <a:rPr lang="en-GB" sz="1000" b="0" dirty="0">
                <a:solidFill>
                  <a:srgbClr val="0000FF"/>
                </a:solidFill>
                <a:effectLst/>
                <a:latin typeface="Menlo" panose="020B0609030804020204" pitchFamily="49" charset="0"/>
              </a:rPr>
              <a:t>pub</a:t>
            </a:r>
            <a:r>
              <a:rPr lang="en-GB" sz="1000" b="0" dirty="0">
                <a:solidFill>
                  <a:srgbClr val="3B3B3B"/>
                </a:solidFill>
                <a:effectLst/>
                <a:latin typeface="Menlo" panose="020B0609030804020204" pitchFamily="49" charset="0"/>
              </a:rPr>
              <a:t> </a:t>
            </a:r>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new</a:t>
            </a:r>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-&gt;</a:t>
            </a:r>
            <a:r>
              <a:rPr lang="en-GB" sz="1000" b="0" dirty="0">
                <a:solidFill>
                  <a:srgbClr val="3B3B3B"/>
                </a:solidFill>
                <a:effectLst/>
                <a:latin typeface="Menlo" panose="020B0609030804020204" pitchFamily="49" charset="0"/>
              </a:rPr>
              <a:t> </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p>
          <a:p>
            <a:r>
              <a:rPr lang="en-GB" sz="1000" b="0" dirty="0">
                <a:solidFill>
                  <a:srgbClr val="267F99"/>
                </a:solidFill>
                <a:effectLst/>
                <a:latin typeface="Menlo" panose="020B0609030804020204" pitchFamily="49" charset="0"/>
              </a:rPr>
              <a:t>  </a:t>
            </a:r>
            <a:r>
              <a:rPr lang="en-GB" sz="1000" b="0" dirty="0">
                <a:solidFill>
                  <a:srgbClr val="795E26"/>
                </a:solidFill>
                <a:effectLst/>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p:txBody>
      </p:sp>
      <p:sp>
        <p:nvSpPr>
          <p:cNvPr id="6" name="Code 2">
            <a:extLst>
              <a:ext uri="{FF2B5EF4-FFF2-40B4-BE49-F238E27FC236}">
                <a16:creationId xmlns:a16="http://schemas.microsoft.com/office/drawing/2014/main" id="{436B0A48-D8DF-1E81-F622-0C65810FE7B8}"/>
              </a:ext>
            </a:extLst>
          </p:cNvPr>
          <p:cNvSpPr txBox="1"/>
          <p:nvPr/>
        </p:nvSpPr>
        <p:spPr>
          <a:xfrm>
            <a:off x="8012387" y="2061144"/>
            <a:ext cx="3550009" cy="1785104"/>
          </a:xfrm>
          <a:prstGeom prst="rect">
            <a:avLst/>
          </a:prstGeom>
          <a:solidFill>
            <a:srgbClr val="FAFAFA"/>
          </a:solidFill>
        </p:spPr>
        <p:txBody>
          <a:bodyPr wrap="square">
            <a:spAutoFit/>
          </a:bodyPr>
          <a:lstStyle/>
          <a:p>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clear</a:t>
            </a:r>
            <a:r>
              <a:rPr lang="en-GB" sz="1000" b="0" dirty="0">
                <a:solidFill>
                  <a:srgbClr val="3B3B3B"/>
                </a:solidFill>
                <a:effectLst/>
                <a:latin typeface="Menlo" panose="020B0609030804020204" pitchFamily="49" charset="0"/>
              </a:rPr>
              <a:t>(</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mut</a:t>
            </a:r>
            <a:r>
              <a:rPr lang="en-GB" sz="1000" b="0" dirty="0">
                <a:solidFill>
                  <a:srgbClr val="3B3B3B"/>
                </a:solidFill>
                <a:effectLst/>
                <a:latin typeface="Menlo" panose="020B0609030804020204" pitchFamily="49" charset="0"/>
              </a:rPr>
              <a:t> </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p>
          <a:p>
            <a:r>
              <a:rPr lang="en-GB" sz="1000" b="0" dirty="0">
                <a:solidFill>
                  <a:srgbClr val="0000FF"/>
                </a:solidFill>
                <a:effectLst/>
                <a:latin typeface="Menlo" panose="020B0609030804020204" pitchFamily="49" charset="0"/>
              </a:rPr>
              <a:t>  ...</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a:p>
            <a:br>
              <a:rPr lang="en-GB" sz="1000" b="0" dirty="0">
                <a:solidFill>
                  <a:srgbClr val="3B3B3B"/>
                </a:solidFill>
                <a:effectLst/>
                <a:latin typeface="Menlo" panose="020B0609030804020204" pitchFamily="49" charset="0"/>
              </a:rPr>
            </a:br>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len</a:t>
            </a:r>
            <a:r>
              <a:rPr lang="en-GB" sz="1000" b="0" dirty="0">
                <a:solidFill>
                  <a:srgbClr val="3B3B3B"/>
                </a:solidFill>
                <a:effectLst/>
                <a:latin typeface="Menlo" panose="020B0609030804020204" pitchFamily="49" charset="0"/>
              </a:rPr>
              <a:t>(</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-&gt;</a:t>
            </a:r>
            <a:r>
              <a:rPr lang="en-GB" sz="1000" b="0" dirty="0">
                <a:solidFill>
                  <a:srgbClr val="3B3B3B"/>
                </a:solidFill>
                <a:effectLst/>
                <a:latin typeface="Menlo" panose="020B0609030804020204" pitchFamily="49" charset="0"/>
              </a:rPr>
              <a:t> </a:t>
            </a:r>
            <a:r>
              <a:rPr lang="en-GB" sz="1000" b="0" dirty="0" err="1">
                <a:solidFill>
                  <a:srgbClr val="267F99"/>
                </a:solidFill>
                <a:effectLst/>
                <a:latin typeface="Menlo" panose="020B0609030804020204" pitchFamily="49" charset="0"/>
              </a:rPr>
              <a:t>usize</a:t>
            </a:r>
            <a:r>
              <a:rPr lang="en-GB" sz="1000" b="0" dirty="0">
                <a:solidFill>
                  <a:srgbClr val="3B3B3B"/>
                </a:solidFill>
                <a:effectLst/>
                <a:latin typeface="Menlo" panose="020B0609030804020204" pitchFamily="49" charset="0"/>
              </a:rPr>
              <a:t> {</a:t>
            </a:r>
          </a:p>
          <a:p>
            <a:r>
              <a:rPr lang="en-GB" sz="1000" b="0" dirty="0">
                <a:solidFill>
                  <a:srgbClr val="0000FF"/>
                </a:solidFill>
                <a:effectLst/>
                <a:latin typeface="Menlo" panose="020B0609030804020204" pitchFamily="49" charset="0"/>
              </a:rPr>
              <a:t>  ...</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a:p>
            <a:endParaRPr lang="en-GB" sz="1000" dirty="0">
              <a:solidFill>
                <a:srgbClr val="3B3B3B"/>
              </a:solidFill>
              <a:latin typeface="Menlo" panose="020B0609030804020204" pitchFamily="49" charset="0"/>
            </a:endParaRPr>
          </a:p>
          <a:p>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contains_key</a:t>
            </a:r>
            <a:r>
              <a:rPr lang="en-GB" sz="1000" b="0" dirty="0">
                <a:solidFill>
                  <a:srgbClr val="3B3B3B"/>
                </a:solidFill>
                <a:effectLst/>
                <a:latin typeface="Menlo" panose="020B0609030804020204" pitchFamily="49" charset="0"/>
              </a:rPr>
              <a:t>(</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key</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&amp;</a:t>
            </a:r>
            <a:r>
              <a:rPr lang="en-GB" sz="1000" b="0" dirty="0">
                <a:solidFill>
                  <a:srgbClr val="267F99"/>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-&gt;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bool</a:t>
            </a:r>
            <a:r>
              <a:rPr lang="en-GB" sz="1000" b="0" dirty="0">
                <a:solidFill>
                  <a:srgbClr val="3B3B3B"/>
                </a:solidFill>
                <a:effectLst/>
                <a:latin typeface="Menlo" panose="020B0609030804020204" pitchFamily="49" charset="0"/>
              </a:rPr>
              <a:t> {</a:t>
            </a:r>
          </a:p>
          <a:p>
            <a:r>
              <a:rPr lang="en-GB" sz="1000" b="0" dirty="0">
                <a:solidFill>
                  <a:srgbClr val="000000"/>
                </a:solidFill>
                <a:effectLst/>
                <a:latin typeface="Menlo" panose="020B0609030804020204" pitchFamily="49" charset="0"/>
              </a:rPr>
              <a:t>  ...</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p:txBody>
      </p:sp>
      <p:sp>
        <p:nvSpPr>
          <p:cNvPr id="7" name="Code 3">
            <a:extLst>
              <a:ext uri="{FF2B5EF4-FFF2-40B4-BE49-F238E27FC236}">
                <a16:creationId xmlns:a16="http://schemas.microsoft.com/office/drawing/2014/main" id="{9F6E1B59-BE3F-CA6A-BBB7-DEDE41CE20F4}"/>
              </a:ext>
            </a:extLst>
          </p:cNvPr>
          <p:cNvSpPr txBox="1"/>
          <p:nvPr/>
        </p:nvSpPr>
        <p:spPr>
          <a:xfrm>
            <a:off x="831940" y="2031765"/>
            <a:ext cx="3727092" cy="2092881"/>
          </a:xfrm>
          <a:prstGeom prst="rect">
            <a:avLst/>
          </a:prstGeom>
          <a:solidFill>
            <a:srgbClr val="FAFAFA"/>
          </a:solidFill>
        </p:spPr>
        <p:txBody>
          <a:bodyPr wrap="square">
            <a:spAutoFit/>
          </a:bodyPr>
          <a:lstStyle/>
          <a:p>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insert_in_list</a:t>
            </a:r>
            <a:r>
              <a:rPr lang="en-GB" sz="1000" b="0" dirty="0">
                <a:solidFill>
                  <a:srgbClr val="3B3B3B"/>
                </a:solidFill>
                <a:effectLst/>
                <a:latin typeface="Menlo" panose="020B0609030804020204" pitchFamily="49" charset="0"/>
              </a:rPr>
              <a:t>(</a:t>
            </a:r>
            <a:r>
              <a:rPr lang="en-GB" sz="1000" b="0" dirty="0">
                <a:solidFill>
                  <a:srgbClr val="001080"/>
                </a:solidFill>
                <a:effectLst/>
                <a:latin typeface="Menlo" panose="020B0609030804020204" pitchFamily="49" charset="0"/>
              </a:rPr>
              <a:t>key</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value</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T</a:t>
            </a:r>
            <a:r>
              <a:rPr lang="en-GB" sz="1000" b="0" dirty="0">
                <a:solidFill>
                  <a:srgbClr val="3B3B3B"/>
                </a:solidFill>
                <a:effectLst/>
                <a:latin typeface="Menlo" panose="020B0609030804020204" pitchFamily="49" charset="0"/>
              </a:rPr>
              <a:t>,</a:t>
            </a:r>
          </a:p>
          <a:p>
            <a:r>
              <a:rPr lang="en-GB" sz="1000" dirty="0">
                <a:solidFill>
                  <a:srgbClr val="3B3B3B"/>
                </a:solidFill>
                <a:latin typeface="Menlo" panose="020B0609030804020204" pitchFamily="49" charset="0"/>
              </a:rPr>
              <a:t>  </a:t>
            </a:r>
            <a:r>
              <a:rPr lang="en-GB" sz="1000" b="0" dirty="0">
                <a:solidFill>
                  <a:srgbClr val="0000FF"/>
                </a:solidFill>
                <a:effectLst/>
                <a:latin typeface="Menlo" panose="020B0609030804020204" pitchFamily="49" charset="0"/>
              </a:rPr>
              <a:t>mut</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ls</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mut</a:t>
            </a:r>
            <a:r>
              <a:rPr lang="en-GB" sz="1000" b="0" dirty="0">
                <a:solidFill>
                  <a:srgbClr val="3B3B3B"/>
                </a:solidFill>
                <a:effectLst/>
                <a:latin typeface="Menlo" panose="020B0609030804020204" pitchFamily="49" charset="0"/>
              </a:rPr>
              <a:t> </a:t>
            </a:r>
            <a:r>
              <a:rPr lang="en-GB" sz="1000" b="0" dirty="0" err="1">
                <a:solidFill>
                  <a:srgbClr val="267F99"/>
                </a:solidFill>
                <a:effectLst/>
                <a:latin typeface="Menlo" panose="020B0609030804020204" pitchFamily="49" charset="0"/>
              </a:rPr>
              <a:t>AList</a:t>
            </a:r>
            <a:r>
              <a:rPr lang="en-GB" sz="1000" b="0" dirty="0">
                <a:solidFill>
                  <a:srgbClr val="3B3B3B"/>
                </a:solidFill>
                <a:effectLst/>
                <a:latin typeface="Menlo" panose="020B0609030804020204" pitchFamily="49" charset="0"/>
              </a:rPr>
              <a:t>&lt;</a:t>
            </a:r>
            <a:r>
              <a:rPr lang="en-GB" sz="1000" b="0" dirty="0">
                <a:solidFill>
                  <a:srgbClr val="267F99"/>
                </a:solidFill>
                <a:effectLst/>
                <a:latin typeface="Menlo" panose="020B0609030804020204" pitchFamily="49" charset="0"/>
              </a:rPr>
              <a:t>T</a:t>
            </a:r>
            <a:r>
              <a:rPr lang="en-GB" sz="1000" b="0" dirty="0">
                <a:solidFill>
                  <a:srgbClr val="3B3B3B"/>
                </a:solidFill>
                <a:effectLst/>
                <a:latin typeface="Menlo" panose="020B0609030804020204" pitchFamily="49" charset="0"/>
              </a:rPr>
              <a:t>&gt;) </a:t>
            </a:r>
            <a:r>
              <a:rPr lang="en-GB" sz="1000" b="0" dirty="0">
                <a:solidFill>
                  <a:srgbClr val="000000"/>
                </a:solidFill>
                <a:effectLst/>
                <a:latin typeface="Menlo" panose="020B0609030804020204" pitchFamily="49" charset="0"/>
              </a:rPr>
              <a:t>-&gt;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bool</a:t>
            </a:r>
            <a:r>
              <a:rPr lang="en-GB" sz="1000" b="0" dirty="0">
                <a:solidFill>
                  <a:srgbClr val="3B3B3B"/>
                </a:solidFill>
                <a:effectLst/>
                <a:latin typeface="Menlo" panose="020B0609030804020204" pitchFamily="49" charset="0"/>
              </a:rPr>
              <a:t> {</a:t>
            </a:r>
          </a:p>
          <a:p>
            <a:r>
              <a:rPr lang="en-GB" sz="1000" dirty="0">
                <a:solidFill>
                  <a:srgbClr val="3B3B3B"/>
                </a:solidFill>
                <a:latin typeface="Menlo" panose="020B0609030804020204" pitchFamily="49" charset="0"/>
              </a:rPr>
              <a:t>  </a:t>
            </a:r>
            <a:r>
              <a:rPr lang="en-GB" sz="1000" b="0" dirty="0">
                <a:solidFill>
                  <a:srgbClr val="3B3B3B"/>
                </a:solidFill>
                <a:effectLst/>
                <a:latin typeface="Menlo" panose="020B0609030804020204" pitchFamily="49" charset="0"/>
              </a:rPr>
              <a:t>...</a:t>
            </a:r>
          </a:p>
          <a:p>
            <a:r>
              <a:rPr lang="en-GB" sz="1000" b="0" dirty="0">
                <a:solidFill>
                  <a:srgbClr val="3B3B3B"/>
                </a:solidFill>
                <a:effectLst/>
                <a:latin typeface="Menlo" panose="020B0609030804020204" pitchFamily="49" charset="0"/>
              </a:rPr>
              <a:t>}</a:t>
            </a:r>
          </a:p>
          <a:p>
            <a:br>
              <a:rPr lang="en-GB" sz="1000" b="0" dirty="0">
                <a:solidFill>
                  <a:srgbClr val="3B3B3B"/>
                </a:solidFill>
                <a:effectLst/>
                <a:latin typeface="Menlo" panose="020B0609030804020204" pitchFamily="49" charset="0"/>
              </a:rPr>
            </a:br>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err="1">
                <a:solidFill>
                  <a:srgbClr val="795E26"/>
                </a:solidFill>
                <a:effectLst/>
                <a:latin typeface="Menlo" panose="020B0609030804020204" pitchFamily="49" charset="0"/>
              </a:rPr>
              <a:t>insert_no_resize</a:t>
            </a:r>
            <a:r>
              <a:rPr lang="en-GB" sz="1000" b="0" dirty="0">
                <a:solidFill>
                  <a:srgbClr val="3B3B3B"/>
                </a:solidFill>
                <a:effectLst/>
                <a:latin typeface="Menlo" panose="020B0609030804020204" pitchFamily="49" charset="0"/>
              </a:rPr>
              <a:t>(</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mut</a:t>
            </a:r>
            <a:r>
              <a:rPr lang="en-GB" sz="1000" b="0" dirty="0">
                <a:solidFill>
                  <a:srgbClr val="3B3B3B"/>
                </a:solidFill>
                <a:effectLst/>
                <a:latin typeface="Menlo" panose="020B0609030804020204" pitchFamily="49" charset="0"/>
              </a:rPr>
              <a:t> </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key</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Key</a:t>
            </a:r>
            <a:r>
              <a:rPr lang="en-GB" sz="1000" b="0" dirty="0">
                <a:solidFill>
                  <a:srgbClr val="3B3B3B"/>
                </a:solidFill>
                <a:effectLst/>
                <a:latin typeface="Menlo" panose="020B0609030804020204" pitchFamily="49" charset="0"/>
              </a:rPr>
              <a:t>,</a:t>
            </a:r>
          </a:p>
          <a:p>
            <a:r>
              <a:rPr lang="en-GB" sz="1000" dirty="0">
                <a:solidFill>
                  <a:srgbClr val="3B3B3B"/>
                </a:solidFill>
                <a:latin typeface="Menlo" panose="020B0609030804020204" pitchFamily="49" charset="0"/>
              </a:rPr>
              <a:t>  </a:t>
            </a:r>
            <a:r>
              <a:rPr lang="en-GB" sz="1000" b="0" dirty="0">
                <a:solidFill>
                  <a:srgbClr val="001080"/>
                </a:solidFill>
                <a:effectLst/>
                <a:latin typeface="Menlo" panose="020B0609030804020204" pitchFamily="49" charset="0"/>
              </a:rPr>
              <a:t>value</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T</a:t>
            </a:r>
            <a:r>
              <a:rPr lang="en-GB" sz="1000" b="0" dirty="0">
                <a:solidFill>
                  <a:srgbClr val="3B3B3B"/>
                </a:solidFill>
                <a:effectLst/>
                <a:latin typeface="Menlo" panose="020B0609030804020204" pitchFamily="49" charset="0"/>
              </a:rPr>
              <a:t>) {</a:t>
            </a:r>
          </a:p>
          <a:p>
            <a:r>
              <a:rPr lang="en-GB" sz="1000" dirty="0">
                <a:solidFill>
                  <a:srgbClr val="3B3B3B"/>
                </a:solidFill>
                <a:latin typeface="Menlo" panose="020B0609030804020204" pitchFamily="49" charset="0"/>
              </a:rPr>
              <a:t>  </a:t>
            </a:r>
            <a:r>
              <a:rPr lang="en-GB" sz="1000" b="0" dirty="0">
                <a:solidFill>
                  <a:srgbClr val="3B3B3B"/>
                </a:solidFill>
                <a:effectLst/>
                <a:latin typeface="Menlo" panose="020B0609030804020204" pitchFamily="49" charset="0"/>
              </a:rPr>
              <a:t>...</a:t>
            </a:r>
          </a:p>
          <a:p>
            <a:r>
              <a:rPr lang="en-GB" sz="1000" b="0" dirty="0">
                <a:solidFill>
                  <a:srgbClr val="3B3B3B"/>
                </a:solidFill>
                <a:effectLst/>
                <a:latin typeface="Menlo" panose="020B0609030804020204" pitchFamily="49" charset="0"/>
              </a:rPr>
              <a:t>}</a:t>
            </a:r>
          </a:p>
          <a:p>
            <a:br>
              <a:rPr lang="en-GB" sz="1000" b="0" dirty="0">
                <a:solidFill>
                  <a:srgbClr val="3B3B3B"/>
                </a:solidFill>
                <a:effectLst/>
                <a:latin typeface="Menlo" panose="020B0609030804020204" pitchFamily="49" charset="0"/>
              </a:rPr>
            </a:br>
            <a:r>
              <a:rPr lang="en-GB" sz="1000" b="0" dirty="0" err="1">
                <a:solidFill>
                  <a:srgbClr val="0000FF"/>
                </a:solidFill>
                <a:effectLst/>
                <a:latin typeface="Menlo" panose="020B0609030804020204" pitchFamily="49" charset="0"/>
              </a:rPr>
              <a:t>fn</a:t>
            </a:r>
            <a:r>
              <a:rPr lang="en-GB" sz="1000" b="0" dirty="0">
                <a:solidFill>
                  <a:srgbClr val="3B3B3B"/>
                </a:solidFill>
                <a:effectLst/>
                <a:latin typeface="Menlo" panose="020B0609030804020204" pitchFamily="49" charset="0"/>
              </a:rPr>
              <a:t> </a:t>
            </a:r>
            <a:r>
              <a:rPr lang="en-GB" sz="1000" b="0" dirty="0">
                <a:solidFill>
                  <a:srgbClr val="795E26"/>
                </a:solidFill>
                <a:effectLst/>
                <a:latin typeface="Menlo" panose="020B0609030804020204" pitchFamily="49" charset="0"/>
              </a:rPr>
              <a:t>insert</a:t>
            </a:r>
            <a:r>
              <a:rPr lang="en-GB" sz="1000" b="0" dirty="0">
                <a:solidFill>
                  <a:srgbClr val="3B3B3B"/>
                </a:solidFill>
                <a:effectLst/>
                <a:latin typeface="Menlo" panose="020B0609030804020204" pitchFamily="49" charset="0"/>
              </a:rPr>
              <a:t>(</a:t>
            </a:r>
            <a:r>
              <a:rPr lang="en-GB" sz="1000" b="0" dirty="0">
                <a:solidFill>
                  <a:srgbClr val="000000"/>
                </a:solidFill>
                <a:effectLst/>
                <a:latin typeface="Menlo" panose="020B0609030804020204" pitchFamily="49" charset="0"/>
              </a:rPr>
              <a:t>&amp;</a:t>
            </a:r>
            <a:r>
              <a:rPr lang="en-GB" sz="1000" b="0" dirty="0">
                <a:solidFill>
                  <a:srgbClr val="0000FF"/>
                </a:solidFill>
                <a:effectLst/>
                <a:latin typeface="Menlo" panose="020B0609030804020204" pitchFamily="49" charset="0"/>
              </a:rPr>
              <a:t>mut</a:t>
            </a:r>
            <a:r>
              <a:rPr lang="en-GB" sz="1000" b="0" dirty="0">
                <a:solidFill>
                  <a:srgbClr val="3B3B3B"/>
                </a:solidFill>
                <a:effectLst/>
                <a:latin typeface="Menlo" panose="020B0609030804020204" pitchFamily="49" charset="0"/>
              </a:rPr>
              <a:t> </a:t>
            </a:r>
            <a:r>
              <a:rPr lang="en-GB" sz="1000" b="0" dirty="0">
                <a:solidFill>
                  <a:srgbClr val="0000FF"/>
                </a:solidFill>
                <a:effectLst/>
                <a:latin typeface="Menlo" panose="020B0609030804020204" pitchFamily="49" charset="0"/>
              </a:rPr>
              <a:t>self</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key</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Key</a:t>
            </a:r>
            <a:r>
              <a:rPr lang="en-GB" sz="1000" b="0" dirty="0">
                <a:solidFill>
                  <a:srgbClr val="3B3B3B"/>
                </a:solidFill>
                <a:effectLst/>
                <a:latin typeface="Menlo" panose="020B0609030804020204" pitchFamily="49" charset="0"/>
              </a:rPr>
              <a:t>, </a:t>
            </a:r>
            <a:r>
              <a:rPr lang="en-GB" sz="1000" b="0" dirty="0">
                <a:solidFill>
                  <a:srgbClr val="001080"/>
                </a:solidFill>
                <a:effectLst/>
                <a:latin typeface="Menlo" panose="020B0609030804020204" pitchFamily="49" charset="0"/>
              </a:rPr>
              <a:t>value</a:t>
            </a:r>
            <a:r>
              <a:rPr lang="en-GB" sz="1000" b="0" dirty="0">
                <a:solidFill>
                  <a:srgbClr val="000000"/>
                </a:solidFill>
                <a:effectLst/>
                <a:latin typeface="Menlo" panose="020B0609030804020204" pitchFamily="49" charset="0"/>
              </a:rPr>
              <a:t>:</a:t>
            </a:r>
            <a:r>
              <a:rPr lang="en-GB" sz="1000" b="0" dirty="0">
                <a:solidFill>
                  <a:srgbClr val="3B3B3B"/>
                </a:solidFill>
                <a:effectLst/>
                <a:latin typeface="Menlo" panose="020B0609030804020204" pitchFamily="49" charset="0"/>
              </a:rPr>
              <a:t> </a:t>
            </a:r>
            <a:r>
              <a:rPr lang="en-GB" sz="1000" b="0" dirty="0">
                <a:solidFill>
                  <a:srgbClr val="267F99"/>
                </a:solidFill>
                <a:effectLst/>
                <a:latin typeface="Menlo" panose="020B0609030804020204" pitchFamily="49" charset="0"/>
              </a:rPr>
              <a:t>T</a:t>
            </a:r>
            <a:r>
              <a:rPr lang="en-GB" sz="1000" b="0" dirty="0">
                <a:solidFill>
                  <a:srgbClr val="3B3B3B"/>
                </a:solidFill>
                <a:effectLst/>
                <a:latin typeface="Menlo" panose="020B0609030804020204" pitchFamily="49" charset="0"/>
              </a:rPr>
              <a:t>) {</a:t>
            </a:r>
          </a:p>
          <a:p>
            <a:r>
              <a:rPr lang="en-GB" sz="1000" dirty="0">
                <a:solidFill>
                  <a:srgbClr val="3B3B3B"/>
                </a:solidFill>
                <a:latin typeface="Menlo" panose="020B0609030804020204" pitchFamily="49" charset="0"/>
              </a:rPr>
              <a:t>...</a:t>
            </a:r>
            <a:endParaRPr lang="en-GB" sz="1000" b="0" dirty="0">
              <a:solidFill>
                <a:srgbClr val="3B3B3B"/>
              </a:solidFill>
              <a:effectLst/>
              <a:latin typeface="Menlo" panose="020B0609030804020204" pitchFamily="49" charset="0"/>
            </a:endParaRPr>
          </a:p>
          <a:p>
            <a:r>
              <a:rPr lang="en-GB" sz="1000" b="0" dirty="0">
                <a:solidFill>
                  <a:srgbClr val="3B3B3B"/>
                </a:solidFill>
                <a:effectLst/>
                <a:latin typeface="Menlo" panose="020B0609030804020204" pitchFamily="49" charset="0"/>
              </a:rPr>
              <a:t>}</a:t>
            </a:r>
          </a:p>
        </p:txBody>
      </p:sp>
      <p:sp>
        <p:nvSpPr>
          <p:cNvPr id="9" name="Borrow check rect 1">
            <a:extLst>
              <a:ext uri="{FF2B5EF4-FFF2-40B4-BE49-F238E27FC236}">
                <a16:creationId xmlns:a16="http://schemas.microsoft.com/office/drawing/2014/main" id="{47E8FD4A-C815-85ED-7140-45B33EC03839}"/>
              </a:ext>
            </a:extLst>
          </p:cNvPr>
          <p:cNvSpPr/>
          <p:nvPr/>
        </p:nvSpPr>
        <p:spPr>
          <a:xfrm>
            <a:off x="4784280" y="2061144"/>
            <a:ext cx="2819943" cy="117283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0" name="Borrow check rect 2">
            <a:extLst>
              <a:ext uri="{FF2B5EF4-FFF2-40B4-BE49-F238E27FC236}">
                <a16:creationId xmlns:a16="http://schemas.microsoft.com/office/drawing/2014/main" id="{2F5F814E-8C10-B128-77C6-B824D90C259B}"/>
              </a:ext>
            </a:extLst>
          </p:cNvPr>
          <p:cNvSpPr/>
          <p:nvPr/>
        </p:nvSpPr>
        <p:spPr>
          <a:xfrm>
            <a:off x="4784280" y="3287811"/>
            <a:ext cx="2819943" cy="538433"/>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Borrow check rect 3">
            <a:extLst>
              <a:ext uri="{FF2B5EF4-FFF2-40B4-BE49-F238E27FC236}">
                <a16:creationId xmlns:a16="http://schemas.microsoft.com/office/drawing/2014/main" id="{D2A05F7D-9685-28F8-3092-2521EC4214ED}"/>
              </a:ext>
            </a:extLst>
          </p:cNvPr>
          <p:cNvSpPr/>
          <p:nvPr/>
        </p:nvSpPr>
        <p:spPr>
          <a:xfrm>
            <a:off x="8057986" y="2090524"/>
            <a:ext cx="3428036" cy="49894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2" name="Borrow check rect 4">
            <a:extLst>
              <a:ext uri="{FF2B5EF4-FFF2-40B4-BE49-F238E27FC236}">
                <a16:creationId xmlns:a16="http://schemas.microsoft.com/office/drawing/2014/main" id="{DCD67D21-B9B0-2673-4168-66803A49B461}"/>
              </a:ext>
            </a:extLst>
          </p:cNvPr>
          <p:cNvSpPr/>
          <p:nvPr/>
        </p:nvSpPr>
        <p:spPr>
          <a:xfrm>
            <a:off x="8057986" y="2700700"/>
            <a:ext cx="3428036" cy="49894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Borrow check rect 5">
            <a:extLst>
              <a:ext uri="{FF2B5EF4-FFF2-40B4-BE49-F238E27FC236}">
                <a16:creationId xmlns:a16="http://schemas.microsoft.com/office/drawing/2014/main" id="{E4DAB507-D4D5-C840-8984-DFA9C534A721}"/>
              </a:ext>
            </a:extLst>
          </p:cNvPr>
          <p:cNvSpPr/>
          <p:nvPr/>
        </p:nvSpPr>
        <p:spPr>
          <a:xfrm>
            <a:off x="8057986" y="3327295"/>
            <a:ext cx="3428036" cy="498949"/>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Borrow check rect 6">
            <a:extLst>
              <a:ext uri="{FF2B5EF4-FFF2-40B4-BE49-F238E27FC236}">
                <a16:creationId xmlns:a16="http://schemas.microsoft.com/office/drawing/2014/main" id="{20712D8F-ED52-6CE8-A622-82C507053D6C}"/>
              </a:ext>
            </a:extLst>
          </p:cNvPr>
          <p:cNvSpPr/>
          <p:nvPr/>
        </p:nvSpPr>
        <p:spPr>
          <a:xfrm>
            <a:off x="874206" y="2061144"/>
            <a:ext cx="3598904" cy="668712"/>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Borrow check rect 7">
            <a:extLst>
              <a:ext uri="{FF2B5EF4-FFF2-40B4-BE49-F238E27FC236}">
                <a16:creationId xmlns:a16="http://schemas.microsoft.com/office/drawing/2014/main" id="{7F51FBDB-8CB2-0E29-4524-CCD9C4C37B25}"/>
              </a:ext>
            </a:extLst>
          </p:cNvPr>
          <p:cNvSpPr/>
          <p:nvPr/>
        </p:nvSpPr>
        <p:spPr>
          <a:xfrm>
            <a:off x="874206" y="2826677"/>
            <a:ext cx="3598904" cy="668712"/>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6" name="Borrow check rect 8">
            <a:extLst>
              <a:ext uri="{FF2B5EF4-FFF2-40B4-BE49-F238E27FC236}">
                <a16:creationId xmlns:a16="http://schemas.microsoft.com/office/drawing/2014/main" id="{4007E506-4BE6-6F84-5FF7-BC92FABF1AC0}"/>
              </a:ext>
            </a:extLst>
          </p:cNvPr>
          <p:cNvSpPr/>
          <p:nvPr/>
        </p:nvSpPr>
        <p:spPr>
          <a:xfrm>
            <a:off x="874206" y="3559375"/>
            <a:ext cx="3598904" cy="545544"/>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pic>
        <p:nvPicPr>
          <p:cNvPr id="17" name="Ok">
            <a:extLst>
              <a:ext uri="{FF2B5EF4-FFF2-40B4-BE49-F238E27FC236}">
                <a16:creationId xmlns:a16="http://schemas.microsoft.com/office/drawing/2014/main" id="{FF6378E4-273C-610E-460C-09E458E3C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883" y="3604009"/>
            <a:ext cx="920880" cy="920880"/>
          </a:xfrm>
          <a:prstGeom prst="rect">
            <a:avLst/>
          </a:prstGeom>
        </p:spPr>
      </p:pic>
      <p:sp>
        <p:nvSpPr>
          <p:cNvPr id="20" name="TextBox 19">
            <a:extLst>
              <a:ext uri="{FF2B5EF4-FFF2-40B4-BE49-F238E27FC236}">
                <a16:creationId xmlns:a16="http://schemas.microsoft.com/office/drawing/2014/main" id="{1162801D-0BE3-B12E-3CA5-7780CA30E2F1}"/>
              </a:ext>
            </a:extLst>
          </p:cNvPr>
          <p:cNvSpPr txBox="1"/>
          <p:nvPr/>
        </p:nvSpPr>
        <p:spPr>
          <a:xfrm>
            <a:off x="666644" y="4523494"/>
            <a:ext cx="10908278" cy="1200329"/>
          </a:xfrm>
          <a:prstGeom prst="rect">
            <a:avLst/>
          </a:prstGeom>
          <a:noFill/>
        </p:spPr>
        <p:txBody>
          <a:bodyPr wrap="square" rtlCol="0">
            <a:spAutoFit/>
          </a:bodyPr>
          <a:lstStyle/>
          <a:p>
            <a:r>
              <a:rPr lang="en-FR" b="1" dirty="0"/>
              <a:t>Theorem:</a:t>
            </a:r>
          </a:p>
          <a:p>
            <a:r>
              <a:rPr lang="en-FR" dirty="0"/>
              <a:t>If successfully symbolically execute each function in program 𝒫 individually then:</a:t>
            </a:r>
          </a:p>
          <a:p>
            <a:pPr marL="342900" indent="-342900">
              <a:buAutoNum type="arabicPeriod"/>
            </a:pPr>
            <a:r>
              <a:rPr lang="en-FR" dirty="0"/>
              <a:t>𝒫 is (memory) safe to execute for a “standard” Pointer Language (PL) which explicitly models memory</a:t>
            </a:r>
          </a:p>
          <a:p>
            <a:pPr marL="342900" indent="-342900">
              <a:buAutoNum type="arabicPeriod"/>
            </a:pPr>
            <a:r>
              <a:rPr lang="en-FR" dirty="0"/>
              <a:t>LLBC and PL are in bisimulation</a:t>
            </a:r>
          </a:p>
        </p:txBody>
      </p:sp>
      <p:sp>
        <p:nvSpPr>
          <p:cNvPr id="21" name="TextBox 20">
            <a:extLst>
              <a:ext uri="{FF2B5EF4-FFF2-40B4-BE49-F238E27FC236}">
                <a16:creationId xmlns:a16="http://schemas.microsoft.com/office/drawing/2014/main" id="{2C344A36-7725-E67C-70D1-DAB097222936}"/>
              </a:ext>
            </a:extLst>
          </p:cNvPr>
          <p:cNvSpPr txBox="1"/>
          <p:nvPr/>
        </p:nvSpPr>
        <p:spPr>
          <a:xfrm>
            <a:off x="4748139" y="5575217"/>
            <a:ext cx="5713991" cy="369332"/>
          </a:xfrm>
          <a:prstGeom prst="rect">
            <a:avLst/>
          </a:prstGeom>
          <a:noFill/>
        </p:spPr>
        <p:txBody>
          <a:bodyPr wrap="square" rtlCol="0">
            <a:spAutoFit/>
          </a:bodyPr>
          <a:lstStyle/>
          <a:p>
            <a:r>
              <a:rPr lang="en-FR" dirty="0"/>
              <a:t>Novel proof technique relying on “</a:t>
            </a:r>
            <a:r>
              <a:rPr lang="en-FR" b="1" dirty="0"/>
              <a:t>hybrid states</a:t>
            </a:r>
            <a:r>
              <a:rPr lang="en-FR" dirty="0"/>
              <a:t>”</a:t>
            </a:r>
          </a:p>
        </p:txBody>
      </p:sp>
      <p:sp>
        <p:nvSpPr>
          <p:cNvPr id="19" name="TextBox 18">
            <a:extLst>
              <a:ext uri="{FF2B5EF4-FFF2-40B4-BE49-F238E27FC236}">
                <a16:creationId xmlns:a16="http://schemas.microsoft.com/office/drawing/2014/main" id="{CE44B2B5-AC79-A0B6-36E6-FA154F63B58A}"/>
              </a:ext>
            </a:extLst>
          </p:cNvPr>
          <p:cNvSpPr txBox="1"/>
          <p:nvPr/>
        </p:nvSpPr>
        <p:spPr>
          <a:xfrm>
            <a:off x="4601298" y="4003355"/>
            <a:ext cx="4973495" cy="369332"/>
          </a:xfrm>
          <a:prstGeom prst="rect">
            <a:avLst/>
          </a:prstGeom>
          <a:noFill/>
        </p:spPr>
        <p:txBody>
          <a:bodyPr wrap="square" rtlCol="0">
            <a:spAutoFit/>
          </a:bodyPr>
          <a:lstStyle/>
          <a:p>
            <a:pPr algn="ctr"/>
            <a:r>
              <a:rPr lang="en-GB" b="1" dirty="0"/>
              <a:t>M</a:t>
            </a:r>
            <a:r>
              <a:rPr lang="en-FR" b="1" dirty="0"/>
              <a:t>odular analysis </a:t>
            </a:r>
            <a:r>
              <a:rPr lang="en-FR" dirty="0"/>
              <a:t>(similar to type-checking)</a:t>
            </a:r>
          </a:p>
        </p:txBody>
      </p:sp>
      <p:sp>
        <p:nvSpPr>
          <p:cNvPr id="22" name="TextBox 21">
            <a:extLst>
              <a:ext uri="{FF2B5EF4-FFF2-40B4-BE49-F238E27FC236}">
                <a16:creationId xmlns:a16="http://schemas.microsoft.com/office/drawing/2014/main" id="{B6F12923-B80D-CDF3-06AD-502AE00A9670}"/>
              </a:ext>
            </a:extLst>
          </p:cNvPr>
          <p:cNvSpPr txBox="1"/>
          <p:nvPr/>
        </p:nvSpPr>
        <p:spPr>
          <a:xfrm>
            <a:off x="839417" y="6071544"/>
            <a:ext cx="9896605" cy="369332"/>
          </a:xfrm>
          <a:prstGeom prst="rect">
            <a:avLst/>
          </a:prstGeom>
          <a:noFill/>
        </p:spPr>
        <p:txBody>
          <a:bodyPr wrap="square" rtlCol="0">
            <a:spAutoFit/>
          </a:bodyPr>
          <a:lstStyle/>
          <a:p>
            <a:r>
              <a:rPr lang="en-FR" sz="1800" b="1" i="0" u="none" strike="noStrike" dirty="0">
                <a:solidFill>
                  <a:srgbClr val="0C0D0E"/>
                </a:solidFill>
                <a:effectLst/>
              </a:rPr>
              <a:t>⇒ </a:t>
            </a:r>
            <a:r>
              <a:rPr lang="en-FR" b="1" dirty="0"/>
              <a:t>Aeneas is the only formalized borrow-checker for R</a:t>
            </a:r>
            <a:r>
              <a:rPr lang="en-GB" b="1" dirty="0"/>
              <a:t>u</a:t>
            </a:r>
            <a:r>
              <a:rPr lang="en-FR" b="1" dirty="0"/>
              <a:t>st</a:t>
            </a:r>
          </a:p>
        </p:txBody>
      </p:sp>
      <p:sp>
        <p:nvSpPr>
          <p:cNvPr id="23" name="TextBox 22">
            <a:extLst>
              <a:ext uri="{FF2B5EF4-FFF2-40B4-BE49-F238E27FC236}">
                <a16:creationId xmlns:a16="http://schemas.microsoft.com/office/drawing/2014/main" id="{64CB5C14-F41B-968D-4DA8-8BE47BE3EF0E}"/>
              </a:ext>
            </a:extLst>
          </p:cNvPr>
          <p:cNvSpPr txBox="1"/>
          <p:nvPr/>
        </p:nvSpPr>
        <p:spPr>
          <a:xfrm>
            <a:off x="666644" y="1535401"/>
            <a:ext cx="6222671" cy="369332"/>
          </a:xfrm>
          <a:prstGeom prst="rect">
            <a:avLst/>
          </a:prstGeom>
          <a:noFill/>
        </p:spPr>
        <p:txBody>
          <a:bodyPr wrap="square" rtlCol="0">
            <a:spAutoFit/>
          </a:bodyPr>
          <a:lstStyle/>
          <a:p>
            <a:r>
              <a:rPr lang="fr-FR" b="1" dirty="0" err="1"/>
              <a:t>Symbolic</a:t>
            </a:r>
            <a:r>
              <a:rPr lang="fr-FR" b="1" dirty="0"/>
              <a:t> </a:t>
            </a:r>
            <a:r>
              <a:rPr lang="fr-FR" b="1" dirty="0" err="1"/>
              <a:t>execution</a:t>
            </a:r>
            <a:r>
              <a:rPr lang="fr-FR" b="1" dirty="0"/>
              <a:t> </a:t>
            </a:r>
            <a:r>
              <a:rPr lang="fr-FR" b="1" dirty="0" err="1"/>
              <a:t>defines</a:t>
            </a:r>
            <a:r>
              <a:rPr lang="fr-FR" b="1" dirty="0"/>
              <a:t> a </a:t>
            </a:r>
            <a:r>
              <a:rPr lang="fr-FR" b="1" dirty="0" err="1"/>
              <a:t>borrow</a:t>
            </a:r>
            <a:r>
              <a:rPr lang="fr-FR" b="1" dirty="0"/>
              <a:t> checker:</a:t>
            </a:r>
            <a:endParaRPr lang="en-FR" dirty="0"/>
          </a:p>
        </p:txBody>
      </p:sp>
    </p:spTree>
    <p:extLst>
      <p:ext uri="{BB962C8B-B14F-4D97-AF65-F5344CB8AC3E}">
        <p14:creationId xmlns:p14="http://schemas.microsoft.com/office/powerpoint/2010/main" val="8107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20" grpId="0"/>
      <p:bldP spid="19"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899F4-D56F-25FB-8F66-93884B407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4491-5B7C-4DE0-7CE4-DF47CD754216}"/>
              </a:ext>
            </a:extLst>
          </p:cNvPr>
          <p:cNvSpPr>
            <a:spLocks noGrp="1"/>
          </p:cNvSpPr>
          <p:nvPr>
            <p:ph type="title"/>
          </p:nvPr>
        </p:nvSpPr>
        <p:spPr/>
        <p:txBody>
          <a:bodyPr/>
          <a:lstStyle/>
          <a:p>
            <a:r>
              <a:rPr lang="en-FR" dirty="0"/>
              <a:t>Backends, Use Cases</a:t>
            </a:r>
          </a:p>
        </p:txBody>
      </p:sp>
      <p:sp>
        <p:nvSpPr>
          <p:cNvPr id="4" name="Slide Number Placeholder 3">
            <a:extLst>
              <a:ext uri="{FF2B5EF4-FFF2-40B4-BE49-F238E27FC236}">
                <a16:creationId xmlns:a16="http://schemas.microsoft.com/office/drawing/2014/main" id="{EB2D4BBC-68B5-ED15-19FE-7BCD47349B3F}"/>
              </a:ext>
            </a:extLst>
          </p:cNvPr>
          <p:cNvSpPr>
            <a:spLocks noGrp="1"/>
          </p:cNvSpPr>
          <p:nvPr>
            <p:ph type="sldNum" sz="quarter" idx="12"/>
          </p:nvPr>
        </p:nvSpPr>
        <p:spPr/>
        <p:txBody>
          <a:bodyPr/>
          <a:lstStyle/>
          <a:p>
            <a:fld id="{515FE655-FEAC-4907-96EE-E5DDF44A632D}" type="slidenum">
              <a:rPr lang="en-US" smtClean="0"/>
              <a:t>22</a:t>
            </a:fld>
            <a:endParaRPr lang="en-US"/>
          </a:p>
        </p:txBody>
      </p:sp>
      <p:sp>
        <p:nvSpPr>
          <p:cNvPr id="3" name="TextBox 2">
            <a:extLst>
              <a:ext uri="{FF2B5EF4-FFF2-40B4-BE49-F238E27FC236}">
                <a16:creationId xmlns:a16="http://schemas.microsoft.com/office/drawing/2014/main" id="{4729F495-2FA5-5040-A610-9100291E9BE2}"/>
              </a:ext>
            </a:extLst>
          </p:cNvPr>
          <p:cNvSpPr txBox="1"/>
          <p:nvPr/>
        </p:nvSpPr>
        <p:spPr>
          <a:xfrm>
            <a:off x="775570" y="1452694"/>
            <a:ext cx="10797436" cy="830997"/>
          </a:xfrm>
          <a:prstGeom prst="rect">
            <a:avLst/>
          </a:prstGeom>
          <a:noFill/>
        </p:spPr>
        <p:txBody>
          <a:bodyPr wrap="square" rtlCol="0">
            <a:spAutoFit/>
          </a:bodyPr>
          <a:lstStyle/>
          <a:p>
            <a:r>
              <a:rPr lang="en-FR" sz="2400" dirty="0"/>
              <a:t>What about verifying a data-structure with non-trivial pointer manipulations?</a:t>
            </a:r>
          </a:p>
          <a:p>
            <a:r>
              <a:rPr lang="en-FR" sz="2400" dirty="0"/>
              <a:t>Ex.: a resizing hashtable?</a:t>
            </a:r>
          </a:p>
        </p:txBody>
      </p:sp>
      <p:pic>
        <p:nvPicPr>
          <p:cNvPr id="12" name="Picture 2" descr="F* (programming language) - Wikipedia">
            <a:extLst>
              <a:ext uri="{FF2B5EF4-FFF2-40B4-BE49-F238E27FC236}">
                <a16:creationId xmlns:a16="http://schemas.microsoft.com/office/drawing/2014/main" id="{BC43C0E1-0257-1D4A-2B9A-FC292C7C5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093" y="5104682"/>
            <a:ext cx="1388186" cy="12957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E082ABA-F096-3DD1-94C3-D845E378CC3E}"/>
              </a:ext>
            </a:extLst>
          </p:cNvPr>
          <p:cNvSpPr txBox="1"/>
          <p:nvPr/>
        </p:nvSpPr>
        <p:spPr>
          <a:xfrm>
            <a:off x="4939728" y="5460189"/>
            <a:ext cx="1924658" cy="584775"/>
          </a:xfrm>
          <a:prstGeom prst="rect">
            <a:avLst/>
          </a:prstGeom>
          <a:noFill/>
        </p:spPr>
        <p:txBody>
          <a:bodyPr wrap="square" rtlCol="0">
            <a:spAutoFit/>
          </a:bodyPr>
          <a:lstStyle/>
          <a:p>
            <a:pPr algn="ctr"/>
            <a:r>
              <a:rPr lang="en-US" sz="3200" b="1" dirty="0"/>
              <a:t>HOL4</a:t>
            </a:r>
          </a:p>
        </p:txBody>
      </p:sp>
      <p:pic>
        <p:nvPicPr>
          <p:cNvPr id="14" name="Picture 13" descr="Lean">
            <a:extLst>
              <a:ext uri="{FF2B5EF4-FFF2-40B4-BE49-F238E27FC236}">
                <a16:creationId xmlns:a16="http://schemas.microsoft.com/office/drawing/2014/main" id="{1010A035-43D0-765B-400F-77DC2EE21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835" y="5362954"/>
            <a:ext cx="1669619" cy="779245"/>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a:extLst>
              <a:ext uri="{FF2B5EF4-FFF2-40B4-BE49-F238E27FC236}">
                <a16:creationId xmlns:a16="http://schemas.microsoft.com/office/drawing/2014/main" id="{85A7ABF0-0168-38E1-4B93-C1214CBB295D}"/>
              </a:ext>
            </a:extLst>
          </p:cNvPr>
          <p:cNvSpPr/>
          <p:nvPr/>
        </p:nvSpPr>
        <p:spPr>
          <a:xfrm>
            <a:off x="7441080" y="5201338"/>
            <a:ext cx="2487231" cy="1052372"/>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6" name="TextBox 15">
            <a:extLst>
              <a:ext uri="{FF2B5EF4-FFF2-40B4-BE49-F238E27FC236}">
                <a16:creationId xmlns:a16="http://schemas.microsoft.com/office/drawing/2014/main" id="{8F77F350-EC12-3CAD-49EE-06B874E2DC5C}"/>
              </a:ext>
            </a:extLst>
          </p:cNvPr>
          <p:cNvSpPr txBox="1"/>
          <p:nvPr/>
        </p:nvSpPr>
        <p:spPr>
          <a:xfrm>
            <a:off x="775571" y="2329842"/>
            <a:ext cx="10961317" cy="2123658"/>
          </a:xfrm>
          <a:prstGeom prst="rect">
            <a:avLst/>
          </a:prstGeom>
          <a:noFill/>
        </p:spPr>
        <p:txBody>
          <a:bodyPr wrap="square" rtlCol="0">
            <a:spAutoFit/>
          </a:bodyPr>
          <a:lstStyle/>
          <a:p>
            <a:r>
              <a:rPr lang="en-FR" sz="2200" b="1" dirty="0"/>
              <a:t>Some needed features:</a:t>
            </a:r>
          </a:p>
          <a:p>
            <a:pPr marL="342900" indent="-342900">
              <a:buFont typeface="Arial" panose="020B0604020202020204" pitchFamily="34" charset="0"/>
              <a:buChar char="•"/>
            </a:pPr>
            <a:r>
              <a:rPr lang="en-FR" sz="2200" dirty="0"/>
              <a:t>Models for the standard library</a:t>
            </a:r>
          </a:p>
          <a:p>
            <a:pPr marL="342900" indent="-342900">
              <a:buFont typeface="Arial" panose="020B0604020202020204" pitchFamily="34" charset="0"/>
              <a:buChar char="•"/>
            </a:pPr>
            <a:r>
              <a:rPr lang="en-FR" sz="2200" dirty="0"/>
              <a:t>Support for non-structurally terminating </a:t>
            </a:r>
            <a:r>
              <a:rPr lang="en-FR" sz="2200" b="1" dirty="0"/>
              <a:t>recursive </a:t>
            </a:r>
            <a:r>
              <a:rPr lang="en-FR" sz="2200" dirty="0"/>
              <a:t>functions</a:t>
            </a:r>
            <a:r>
              <a:rPr lang="en-FR" sz="2200" b="1" dirty="0"/>
              <a:t> </a:t>
            </a:r>
            <a:r>
              <a:rPr lang="en-FR" sz="2200" dirty="0"/>
              <a:t>(F*: decreases clauses)</a:t>
            </a:r>
          </a:p>
          <a:p>
            <a:pPr marL="342900" indent="-342900">
              <a:buFont typeface="Arial" panose="020B0604020202020204" pitchFamily="34" charset="0"/>
              <a:buChar char="•"/>
            </a:pPr>
            <a:r>
              <a:rPr lang="en-FR" sz="2200" dirty="0"/>
              <a:t>Support for </a:t>
            </a:r>
            <a:r>
              <a:rPr lang="en-FR" sz="2200" b="1" dirty="0"/>
              <a:t>partial</a:t>
            </a:r>
            <a:r>
              <a:rPr lang="en-FR" sz="2200" dirty="0"/>
              <a:t> functions (HOL4, Lean: custom elaboration and encoding relying on Tarski fixed-point theorem)</a:t>
            </a:r>
          </a:p>
          <a:p>
            <a:pPr marL="342900" indent="-342900">
              <a:buFont typeface="Arial" panose="020B0604020202020204" pitchFamily="34" charset="0"/>
              <a:buChar char="•"/>
            </a:pPr>
            <a:r>
              <a:rPr lang="en-FR" sz="2200" dirty="0"/>
              <a:t>Custom automation: </a:t>
            </a:r>
            <a:r>
              <a:rPr lang="fr-FR" sz="2200" b="1" dirty="0" err="1">
                <a:latin typeface="Consolas" panose="020B0609020204030204" pitchFamily="49" charset="0"/>
                <a:cs typeface="Consolas" panose="020B0609020204030204" pitchFamily="49" charset="0"/>
              </a:rPr>
              <a:t>progress</a:t>
            </a:r>
            <a:r>
              <a:rPr lang="fr-FR" sz="2200" b="1" dirty="0"/>
              <a:t>, </a:t>
            </a:r>
            <a:r>
              <a:rPr lang="fr-FR" sz="2200" b="1" dirty="0" err="1">
                <a:latin typeface="Consolas" panose="020B0609020204030204" pitchFamily="49" charset="0"/>
                <a:cs typeface="Consolas" panose="020B0609020204030204" pitchFamily="49" charset="0"/>
              </a:rPr>
              <a:t>scalar_tac</a:t>
            </a:r>
            <a:endParaRPr lang="en-FR" sz="2200" b="1" dirty="0">
              <a:latin typeface="Consolas" panose="020B0609020204030204" pitchFamily="49" charset="0"/>
              <a:cs typeface="Consolas" panose="020B0609020204030204" pitchFamily="49" charset="0"/>
            </a:endParaRPr>
          </a:p>
        </p:txBody>
      </p:sp>
      <p:sp>
        <p:nvSpPr>
          <p:cNvPr id="17" name="TextBox 16">
            <a:extLst>
              <a:ext uri="{FF2B5EF4-FFF2-40B4-BE49-F238E27FC236}">
                <a16:creationId xmlns:a16="http://schemas.microsoft.com/office/drawing/2014/main" id="{9CA27FEB-D140-DBE8-6666-4DF591BEC4C0}"/>
              </a:ext>
            </a:extLst>
          </p:cNvPr>
          <p:cNvSpPr txBox="1"/>
          <p:nvPr/>
        </p:nvSpPr>
        <p:spPr>
          <a:xfrm>
            <a:off x="775570" y="4631718"/>
            <a:ext cx="10335016" cy="430887"/>
          </a:xfrm>
          <a:prstGeom prst="rect">
            <a:avLst/>
          </a:prstGeom>
          <a:noFill/>
        </p:spPr>
        <p:txBody>
          <a:bodyPr wrap="square" rtlCol="0">
            <a:spAutoFit/>
          </a:bodyPr>
          <a:lstStyle/>
          <a:p>
            <a:r>
              <a:rPr lang="en-FR" sz="2200" dirty="0"/>
              <a:t>Implemented libraries, tactics, custom elaboration and proof of </a:t>
            </a:r>
            <a:r>
              <a:rPr lang="en-FR" sz="2200" b="1" dirty="0"/>
              <a:t>hashtable</a:t>
            </a:r>
            <a:r>
              <a:rPr lang="en-FR" sz="2200" dirty="0"/>
              <a:t> for:</a:t>
            </a:r>
          </a:p>
        </p:txBody>
      </p:sp>
    </p:spTree>
    <p:extLst>
      <p:ext uri="{BB962C8B-B14F-4D97-AF65-F5344CB8AC3E}">
        <p14:creationId xmlns:p14="http://schemas.microsoft.com/office/powerpoint/2010/main" val="6496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uiExpand="1"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7A5E-E408-C8F1-B983-D394B3B724F6}"/>
              </a:ext>
            </a:extLst>
          </p:cNvPr>
          <p:cNvSpPr>
            <a:spLocks noGrp="1"/>
          </p:cNvSpPr>
          <p:nvPr>
            <p:ph type="title"/>
          </p:nvPr>
        </p:nvSpPr>
        <p:spPr/>
        <p:txBody>
          <a:bodyPr/>
          <a:lstStyle/>
          <a:p>
            <a:r>
              <a:rPr lang="en-FR" dirty="0"/>
              <a:t>Hashtable (i)</a:t>
            </a:r>
          </a:p>
        </p:txBody>
      </p:sp>
      <p:sp>
        <p:nvSpPr>
          <p:cNvPr id="4" name="Slide Number Placeholder 3">
            <a:extLst>
              <a:ext uri="{FF2B5EF4-FFF2-40B4-BE49-F238E27FC236}">
                <a16:creationId xmlns:a16="http://schemas.microsoft.com/office/drawing/2014/main" id="{981CC1F8-493F-BA6A-2A7F-6D7EE0DA5AD7}"/>
              </a:ext>
            </a:extLst>
          </p:cNvPr>
          <p:cNvSpPr>
            <a:spLocks noGrp="1"/>
          </p:cNvSpPr>
          <p:nvPr>
            <p:ph type="sldNum" sz="quarter" idx="12"/>
          </p:nvPr>
        </p:nvSpPr>
        <p:spPr/>
        <p:txBody>
          <a:bodyPr/>
          <a:lstStyle/>
          <a:p>
            <a:fld id="{515FE655-FEAC-4907-96EE-E5DDF44A632D}" type="slidenum">
              <a:rPr lang="en-US" smtClean="0"/>
              <a:t>23</a:t>
            </a:fld>
            <a:endParaRPr lang="en-US"/>
          </a:p>
        </p:txBody>
      </p:sp>
      <p:sp>
        <p:nvSpPr>
          <p:cNvPr id="14" name="TextBox 13">
            <a:extLst>
              <a:ext uri="{FF2B5EF4-FFF2-40B4-BE49-F238E27FC236}">
                <a16:creationId xmlns:a16="http://schemas.microsoft.com/office/drawing/2014/main" id="{FA2C4419-9005-D539-52B2-D52C0D105D6D}"/>
              </a:ext>
            </a:extLst>
          </p:cNvPr>
          <p:cNvSpPr txBox="1"/>
          <p:nvPr/>
        </p:nvSpPr>
        <p:spPr>
          <a:xfrm>
            <a:off x="835068" y="3728121"/>
            <a:ext cx="7540668" cy="2585323"/>
          </a:xfrm>
          <a:prstGeom prst="rect">
            <a:avLst/>
          </a:prstGeom>
          <a:noFill/>
        </p:spPr>
        <p:txBody>
          <a:bodyPr wrap="square">
            <a:spAutoFit/>
          </a:bodyPr>
          <a:lstStyle/>
          <a:p>
            <a:r>
              <a:rPr lang="en-GB" sz="1800" dirty="0">
                <a:solidFill>
                  <a:srgbClr val="0000FF"/>
                </a:solidFill>
                <a:latin typeface="Menlo-Regular" panose="020B0609030804020204" pitchFamily="49" charset="0"/>
              </a:rPr>
              <a:t>def</a:t>
            </a:r>
            <a:r>
              <a:rPr lang="en-GB" sz="1800" dirty="0">
                <a:solidFill>
                  <a:srgbClr val="2D2D2D"/>
                </a:solidFill>
                <a:latin typeface="Menlo-Regular" panose="020B0609030804020204" pitchFamily="49" charset="0"/>
              </a:rPr>
              <a:t> </a:t>
            </a:r>
            <a:r>
              <a:rPr lang="en-GB" sz="1800" dirty="0" err="1">
                <a:solidFill>
                  <a:srgbClr val="654C1D"/>
                </a:solidFill>
                <a:latin typeface="Menlo-Regular" panose="020B0609030804020204" pitchFamily="49" charset="0"/>
              </a:rPr>
              <a:t>HashMap.insert</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T</a:t>
            </a:r>
            <a:r>
              <a:rPr lang="en-GB" sz="1800" dirty="0">
                <a:solidFill>
                  <a:srgbClr val="2D2D2D"/>
                </a:solidFill>
                <a:latin typeface="Menlo-Regular" panose="020B0609030804020204" pitchFamily="49" charset="0"/>
              </a:rPr>
              <a:t> : </a:t>
            </a:r>
            <a:r>
              <a:rPr lang="en-GB" sz="1800" dirty="0">
                <a:solidFill>
                  <a:srgbClr val="0000FF"/>
                </a:solidFill>
                <a:latin typeface="Menlo-Regular" panose="020B0609030804020204" pitchFamily="49" charset="0"/>
              </a:rPr>
              <a:t>Type</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self</a:t>
            </a:r>
            <a:r>
              <a:rPr lang="en-GB" sz="1800" dirty="0">
                <a:solidFill>
                  <a:srgbClr val="2D2D2D"/>
                </a:solidFill>
                <a:latin typeface="Menlo-Regular" panose="020B0609030804020204" pitchFamily="49" charset="0"/>
              </a:rPr>
              <a:t> : HashMap </a:t>
            </a:r>
            <a:r>
              <a:rPr lang="en-GB" sz="1800" dirty="0">
                <a:solidFill>
                  <a:srgbClr val="00006D"/>
                </a:solidFill>
                <a:latin typeface="Menlo-Regular" panose="020B0609030804020204" pitchFamily="49" charset="0"/>
              </a:rPr>
              <a:t>T</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sz="1800" dirty="0" err="1">
                <a:solidFill>
                  <a:srgbClr val="2D2D2D"/>
                </a:solidFill>
                <a:latin typeface="Menlo-Regular" panose="020B0609030804020204" pitchFamily="49" charset="0"/>
              </a:rPr>
              <a:t>Usize</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 : </a:t>
            </a:r>
            <a:r>
              <a:rPr lang="en-GB" sz="1800" dirty="0">
                <a:solidFill>
                  <a:srgbClr val="00006D"/>
                </a:solidFill>
                <a:latin typeface="Menlo-Regular" panose="020B0609030804020204" pitchFamily="49" charset="0"/>
              </a:rPr>
              <a:t>T</a:t>
            </a:r>
            <a:r>
              <a:rPr lang="en-GB" sz="1800" dirty="0">
                <a:solidFill>
                  <a:srgbClr val="2D2D2D"/>
                </a:solidFill>
                <a:latin typeface="Menlo-Regular" panose="020B0609030804020204" pitchFamily="49" charset="0"/>
              </a:rPr>
              <a:t>) :  Result (HashMap </a:t>
            </a:r>
            <a:r>
              <a:rPr lang="en-GB" sz="1800" dirty="0">
                <a:solidFill>
                  <a:srgbClr val="00006D"/>
                </a:solidFill>
                <a:latin typeface="Menlo-Regular" panose="020B0609030804020204" pitchFamily="49" charset="0"/>
              </a:rPr>
              <a:t>T</a:t>
            </a:r>
            <a:r>
              <a:rPr lang="en-GB" sz="1800" dirty="0">
                <a:solidFill>
                  <a:srgbClr val="2D2D2D"/>
                </a:solidFill>
                <a:latin typeface="Menlo-Regular" panose="020B0609030804020204" pitchFamily="49" charset="0"/>
              </a:rPr>
              <a:t>) := </a:t>
            </a:r>
            <a:r>
              <a:rPr lang="en-GB" sz="1800" dirty="0">
                <a:solidFill>
                  <a:srgbClr val="0000FF"/>
                </a:solidFill>
                <a:latin typeface="Menlo-Regular" panose="020B0609030804020204" pitchFamily="49" charset="0"/>
              </a:rPr>
              <a:t>do</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let</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self1</a:t>
            </a:r>
            <a:r>
              <a:rPr lang="en-GB" sz="1800" dirty="0">
                <a:solidFill>
                  <a:srgbClr val="2D2D2D"/>
                </a:solidFill>
                <a:latin typeface="Menlo-Regular" panose="020B0609030804020204" pitchFamily="49" charset="0"/>
              </a:rPr>
              <a:t> ← </a:t>
            </a:r>
            <a:r>
              <a:rPr lang="en-GB" sz="1800" dirty="0" err="1">
                <a:solidFill>
                  <a:srgbClr val="2D2D2D"/>
                </a:solidFill>
                <a:latin typeface="Menlo-Regular" panose="020B0609030804020204" pitchFamily="49" charset="0"/>
              </a:rPr>
              <a:t>HashMap.insert_no_resize</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self</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let</a:t>
            </a:r>
            <a:r>
              <a:rPr lang="en-GB" sz="1800" dirty="0">
                <a:solidFill>
                  <a:srgbClr val="2D2D2D"/>
                </a:solidFill>
                <a:latin typeface="Menlo-Regular" panose="020B0609030804020204" pitchFamily="49" charset="0"/>
              </a:rPr>
              <a:t> </a:t>
            </a:r>
            <a:r>
              <a:rPr lang="en-GB" sz="1800" dirty="0" err="1">
                <a:solidFill>
                  <a:srgbClr val="00006D"/>
                </a:solidFill>
                <a:latin typeface="Menlo-Regular" panose="020B0609030804020204" pitchFamily="49" charset="0"/>
              </a:rPr>
              <a:t>i</a:t>
            </a:r>
            <a:r>
              <a:rPr lang="en-GB" sz="1800" dirty="0">
                <a:solidFill>
                  <a:srgbClr val="2D2D2D"/>
                </a:solidFill>
                <a:latin typeface="Menlo-Regular" panose="020B0609030804020204" pitchFamily="49" charset="0"/>
              </a:rPr>
              <a:t> ← </a:t>
            </a:r>
            <a:r>
              <a:rPr lang="en-GB" sz="1800" dirty="0" err="1">
                <a:solidFill>
                  <a:srgbClr val="2D2D2D"/>
                </a:solidFill>
                <a:latin typeface="Menlo-Regular" panose="020B0609030804020204" pitchFamily="49" charset="0"/>
              </a:rPr>
              <a:t>HashMap.len</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self1</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if</a:t>
            </a:r>
            <a:r>
              <a:rPr lang="en-GB" sz="1800" dirty="0">
                <a:solidFill>
                  <a:srgbClr val="2D2D2D"/>
                </a:solidFill>
                <a:latin typeface="Menlo-Regular" panose="020B0609030804020204" pitchFamily="49" charset="0"/>
              </a:rPr>
              <a:t> </a:t>
            </a:r>
            <a:r>
              <a:rPr lang="en-GB" sz="1800" dirty="0" err="1">
                <a:solidFill>
                  <a:srgbClr val="00006D"/>
                </a:solidFill>
                <a:latin typeface="Menlo-Regular" panose="020B0609030804020204" pitchFamily="49" charset="0"/>
              </a:rPr>
              <a:t>i</a:t>
            </a:r>
            <a:r>
              <a:rPr lang="en-GB" sz="1800" dirty="0">
                <a:solidFill>
                  <a:srgbClr val="2D2D2D"/>
                </a:solidFill>
                <a:latin typeface="Menlo-Regular" panose="020B0609030804020204" pitchFamily="49" charset="0"/>
              </a:rPr>
              <a:t> &gt; </a:t>
            </a:r>
            <a:r>
              <a:rPr lang="en-GB" sz="1800" dirty="0">
                <a:solidFill>
                  <a:srgbClr val="00006D"/>
                </a:solidFill>
                <a:latin typeface="Menlo-Regular" panose="020B0609030804020204" pitchFamily="49" charset="0"/>
              </a:rPr>
              <a:t>self1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max_load</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then</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if</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self1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saturated</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then</a:t>
            </a:r>
            <a:r>
              <a:rPr lang="en-GB" sz="1800" dirty="0">
                <a:solidFill>
                  <a:srgbClr val="2D2D2D"/>
                </a:solidFill>
                <a:latin typeface="Menlo-Regular" panose="020B0609030804020204" pitchFamily="49" charset="0"/>
              </a:rPr>
              <a:t> ok </a:t>
            </a:r>
            <a:r>
              <a:rPr lang="en-GB" sz="1800" dirty="0">
                <a:solidFill>
                  <a:srgbClr val="00006D"/>
                </a:solidFill>
                <a:latin typeface="Menlo-Regular" panose="020B0609030804020204" pitchFamily="49" charset="0"/>
              </a:rPr>
              <a:t>self1</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else</a:t>
            </a:r>
            <a:r>
              <a:rPr lang="en-GB" sz="1800" dirty="0">
                <a:solidFill>
                  <a:srgbClr val="2D2D2D"/>
                </a:solidFill>
                <a:latin typeface="Menlo-Regular" panose="020B0609030804020204" pitchFamily="49" charset="0"/>
              </a:rPr>
              <a:t> resize </a:t>
            </a:r>
            <a:r>
              <a:rPr lang="en-GB" sz="1800" dirty="0">
                <a:solidFill>
                  <a:srgbClr val="00006D"/>
                </a:solidFill>
                <a:latin typeface="Menlo-Regular" panose="020B0609030804020204" pitchFamily="49" charset="0"/>
              </a:rPr>
              <a:t>self1</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else</a:t>
            </a:r>
            <a:r>
              <a:rPr lang="en-GB" sz="1800" dirty="0">
                <a:solidFill>
                  <a:srgbClr val="2D2D2D"/>
                </a:solidFill>
                <a:latin typeface="Menlo-Regular" panose="020B0609030804020204" pitchFamily="49" charset="0"/>
              </a:rPr>
              <a:t> ok </a:t>
            </a:r>
            <a:r>
              <a:rPr lang="en-GB" sz="1800" dirty="0">
                <a:solidFill>
                  <a:srgbClr val="00006D"/>
                </a:solidFill>
                <a:latin typeface="Menlo-Regular" panose="020B0609030804020204" pitchFamily="49" charset="0"/>
              </a:rPr>
              <a:t>self1</a:t>
            </a:r>
            <a:endParaRPr lang="en-FR" dirty="0"/>
          </a:p>
        </p:txBody>
      </p:sp>
      <p:sp>
        <p:nvSpPr>
          <p:cNvPr id="16" name="TextBox 15">
            <a:extLst>
              <a:ext uri="{FF2B5EF4-FFF2-40B4-BE49-F238E27FC236}">
                <a16:creationId xmlns:a16="http://schemas.microsoft.com/office/drawing/2014/main" id="{D8BCB4D0-BBE2-A0B2-B384-1F266D354836}"/>
              </a:ext>
            </a:extLst>
          </p:cNvPr>
          <p:cNvSpPr txBox="1"/>
          <p:nvPr/>
        </p:nvSpPr>
        <p:spPr>
          <a:xfrm>
            <a:off x="835068" y="1879276"/>
            <a:ext cx="7540669" cy="1754326"/>
          </a:xfrm>
          <a:prstGeom prst="rect">
            <a:avLst/>
          </a:prstGeom>
          <a:noFill/>
        </p:spPr>
        <p:txBody>
          <a:bodyPr wrap="square">
            <a:spAutoFit/>
          </a:bodyPr>
          <a:lstStyle/>
          <a:p>
            <a:r>
              <a:rPr lang="en-GB" sz="1800" dirty="0">
                <a:solidFill>
                  <a:srgbClr val="0000FF"/>
                </a:solidFill>
                <a:latin typeface="Menlo-Regular" panose="020B0609030804020204" pitchFamily="49" charset="0"/>
              </a:rPr>
              <a:t>pub</a:t>
            </a:r>
            <a:r>
              <a:rPr lang="en-GB" sz="1800"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fn</a:t>
            </a:r>
            <a:r>
              <a:rPr lang="en-GB" sz="1800" dirty="0">
                <a:solidFill>
                  <a:srgbClr val="2D2D2D"/>
                </a:solidFill>
                <a:latin typeface="Menlo-Regular" panose="020B0609030804020204" pitchFamily="49" charset="0"/>
              </a:rPr>
              <a:t> </a:t>
            </a:r>
            <a:r>
              <a:rPr lang="en-GB" sz="1800" dirty="0">
                <a:solidFill>
                  <a:srgbClr val="654C1D"/>
                </a:solidFill>
                <a:latin typeface="Menlo-Regular" panose="020B0609030804020204" pitchFamily="49" charset="0"/>
              </a:rPr>
              <a:t>insert</a:t>
            </a:r>
            <a:r>
              <a:rPr lang="en-GB" sz="1800" dirty="0">
                <a:solidFill>
                  <a:srgbClr val="2D2D2D"/>
                </a:solidFill>
                <a:latin typeface="Menlo-Regular" panose="020B0609030804020204" pitchFamily="49" charset="0"/>
              </a:rPr>
              <a:t>(&amp;</a:t>
            </a:r>
            <a:r>
              <a:rPr lang="en-GB" sz="1800" dirty="0">
                <a:solidFill>
                  <a:srgbClr val="0000FF"/>
                </a:solidFill>
                <a:latin typeface="Menlo-Regular" panose="020B0609030804020204" pitchFamily="49" charset="0"/>
              </a:rPr>
              <a:t>mut</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self</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206C87"/>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 </a:t>
            </a:r>
            <a:r>
              <a:rPr lang="en-GB" sz="1800" dirty="0">
                <a:solidFill>
                  <a:srgbClr val="206C87"/>
                </a:solidFill>
                <a:latin typeface="Menlo-Regular" panose="020B0609030804020204" pitchFamily="49" charset="0"/>
              </a:rPr>
              <a:t>T</a:t>
            </a:r>
            <a:r>
              <a:rPr lang="en-GB" sz="1800" dirty="0">
                <a:solidFill>
                  <a:srgbClr val="2D2D2D"/>
                </a:solidFill>
                <a:latin typeface="Menlo-Regular" panose="020B0609030804020204" pitchFamily="49" charset="0"/>
              </a:rPr>
              <a:t>) {</a:t>
            </a:r>
          </a:p>
          <a:p>
            <a:r>
              <a:rPr lang="en-GB"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self</a:t>
            </a:r>
            <a:r>
              <a:rPr lang="en-GB" sz="1800" dirty="0" err="1">
                <a:solidFill>
                  <a:srgbClr val="2D2D2D"/>
                </a:solidFill>
                <a:latin typeface="Menlo-Regular" panose="020B0609030804020204" pitchFamily="49" charset="0"/>
              </a:rPr>
              <a:t>.</a:t>
            </a:r>
            <a:r>
              <a:rPr lang="en-GB" sz="1800" dirty="0" err="1">
                <a:solidFill>
                  <a:srgbClr val="654C1D"/>
                </a:solidFill>
                <a:latin typeface="Menlo-Regular" panose="020B0609030804020204" pitchFamily="49" charset="0"/>
              </a:rPr>
              <a:t>insert_no_resize</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a:t>
            </a:r>
          </a:p>
          <a:p>
            <a:r>
              <a:rPr lang="en-GB" sz="1800" dirty="0">
                <a:solidFill>
                  <a:srgbClr val="9D00D2"/>
                </a:solidFill>
                <a:latin typeface="Menlo-Regular" panose="020B0609030804020204" pitchFamily="49" charset="0"/>
              </a:rPr>
              <a:t>  if</a:t>
            </a:r>
            <a:r>
              <a:rPr lang="en-GB" sz="1800"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self</a:t>
            </a:r>
            <a:r>
              <a:rPr lang="en-GB" sz="1800" dirty="0" err="1">
                <a:solidFill>
                  <a:srgbClr val="2D2D2D"/>
                </a:solidFill>
                <a:latin typeface="Menlo-Regular" panose="020B0609030804020204" pitchFamily="49" charset="0"/>
              </a:rPr>
              <a:t>.</a:t>
            </a:r>
            <a:r>
              <a:rPr lang="en-GB" sz="1800" dirty="0" err="1">
                <a:solidFill>
                  <a:srgbClr val="654C1D"/>
                </a:solidFill>
                <a:latin typeface="Menlo-Regular" panose="020B0609030804020204" pitchFamily="49" charset="0"/>
              </a:rPr>
              <a:t>len</a:t>
            </a:r>
            <a:r>
              <a:rPr lang="en-GB" sz="1800" dirty="0">
                <a:solidFill>
                  <a:srgbClr val="2D2D2D"/>
                </a:solidFill>
                <a:latin typeface="Menlo-Regular" panose="020B0609030804020204" pitchFamily="49" charset="0"/>
              </a:rPr>
              <a:t>() &gt; </a:t>
            </a:r>
            <a:r>
              <a:rPr lang="en-GB" sz="1800" dirty="0" err="1">
                <a:solidFill>
                  <a:srgbClr val="0000FF"/>
                </a:solidFill>
                <a:latin typeface="Menlo-Regular" panose="020B0609030804020204" pitchFamily="49" charset="0"/>
              </a:rPr>
              <a:t>self</a:t>
            </a:r>
            <a:r>
              <a:rPr lang="en-GB" sz="1800" dirty="0" err="1">
                <a:solidFill>
                  <a:srgbClr val="2D2D2D"/>
                </a:solidFill>
                <a:latin typeface="Menlo-Regular" panose="020B0609030804020204" pitchFamily="49" charset="0"/>
              </a:rPr>
              <a:t>.max_load</a:t>
            </a:r>
            <a:r>
              <a:rPr lang="en-GB" sz="1800" dirty="0">
                <a:solidFill>
                  <a:srgbClr val="2D2D2D"/>
                </a:solidFill>
                <a:latin typeface="Menlo-Regular" panose="020B0609030804020204" pitchFamily="49" charset="0"/>
              </a:rPr>
              <a:t> &amp;&amp; !</a:t>
            </a:r>
            <a:r>
              <a:rPr lang="en-GB" sz="1800" dirty="0" err="1">
                <a:solidFill>
                  <a:srgbClr val="0000FF"/>
                </a:solidFill>
                <a:latin typeface="Menlo-Regular" panose="020B0609030804020204" pitchFamily="49" charset="0"/>
              </a:rPr>
              <a:t>self</a:t>
            </a:r>
            <a:r>
              <a:rPr lang="en-GB" sz="1800" dirty="0" err="1">
                <a:solidFill>
                  <a:srgbClr val="2D2D2D"/>
                </a:solidFill>
                <a:latin typeface="Menlo-Regular" panose="020B0609030804020204" pitchFamily="49" charset="0"/>
              </a:rPr>
              <a:t>.saturated</a:t>
            </a:r>
            <a:r>
              <a:rPr lang="en-GB" sz="1800" dirty="0">
                <a:solidFill>
                  <a:srgbClr val="2D2D2D"/>
                </a:solidFill>
                <a:latin typeface="Menlo-Regular" panose="020B0609030804020204" pitchFamily="49" charset="0"/>
              </a:rPr>
              <a:t> {</a:t>
            </a:r>
          </a:p>
          <a:p>
            <a:r>
              <a:rPr lang="en-GB"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self</a:t>
            </a:r>
            <a:r>
              <a:rPr lang="en-GB" sz="1800" dirty="0" err="1">
                <a:solidFill>
                  <a:srgbClr val="2D2D2D"/>
                </a:solidFill>
                <a:latin typeface="Menlo-Regular" panose="020B0609030804020204" pitchFamily="49" charset="0"/>
              </a:rPr>
              <a:t>.</a:t>
            </a:r>
            <a:r>
              <a:rPr lang="en-GB" sz="1800" dirty="0" err="1">
                <a:solidFill>
                  <a:srgbClr val="654C1D"/>
                </a:solidFill>
                <a:latin typeface="Menlo-Regular" panose="020B0609030804020204" pitchFamily="49" charset="0"/>
              </a:rPr>
              <a:t>resize</a:t>
            </a:r>
            <a:r>
              <a:rPr lang="en-GB" sz="1800" dirty="0">
                <a:solidFill>
                  <a:srgbClr val="2D2D2D"/>
                </a:solidFill>
                <a:latin typeface="Menlo-Regular" panose="020B0609030804020204" pitchFamily="49" charset="0"/>
              </a:rPr>
              <a:t>()</a:t>
            </a:r>
          </a:p>
          <a:p>
            <a:r>
              <a:rPr lang="en-GB" sz="1800" dirty="0">
                <a:solidFill>
                  <a:srgbClr val="2D2D2D"/>
                </a:solidFill>
                <a:latin typeface="Menlo-Regular" panose="020B0609030804020204" pitchFamily="49" charset="0"/>
              </a:rPr>
              <a:t>  }</a:t>
            </a:r>
          </a:p>
          <a:p>
            <a:r>
              <a:rPr lang="en-GB" sz="1800" dirty="0">
                <a:solidFill>
                  <a:srgbClr val="2D2D2D"/>
                </a:solidFill>
                <a:latin typeface="Menlo-Regular" panose="020B0609030804020204" pitchFamily="49" charset="0"/>
              </a:rPr>
              <a:t>}</a:t>
            </a:r>
            <a:endParaRPr lang="en-FR" dirty="0"/>
          </a:p>
        </p:txBody>
      </p:sp>
      <p:pic>
        <p:nvPicPr>
          <p:cNvPr id="17" name="Picture 16" descr="Lean">
            <a:extLst>
              <a:ext uri="{FF2B5EF4-FFF2-40B4-BE49-F238E27FC236}">
                <a16:creationId xmlns:a16="http://schemas.microsoft.com/office/drawing/2014/main" id="{517167F8-CCAE-793A-CDA4-6F013153C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203" y="4552172"/>
            <a:ext cx="2008097" cy="937220"/>
          </a:xfrm>
          <a:prstGeom prst="rect">
            <a:avLst/>
          </a:prstGeom>
          <a:noFill/>
          <a:extLst>
            <a:ext uri="{909E8E84-426E-40DD-AFC4-6F175D3DCCD1}">
              <a14:hiddenFill xmlns:a14="http://schemas.microsoft.com/office/drawing/2010/main">
                <a:solidFill>
                  <a:srgbClr val="FFFFFF"/>
                </a:solidFill>
              </a14:hiddenFill>
            </a:ext>
          </a:extLst>
        </p:spPr>
      </p:pic>
      <p:pic>
        <p:nvPicPr>
          <p:cNvPr id="18" name="Rust">
            <a:extLst>
              <a:ext uri="{FF2B5EF4-FFF2-40B4-BE49-F238E27FC236}">
                <a16:creationId xmlns:a16="http://schemas.microsoft.com/office/drawing/2014/main" id="{715250C6-4DFE-4D2B-B0E7-59F6EBE1C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7150" y="1856560"/>
            <a:ext cx="1119765" cy="1119765"/>
          </a:xfrm>
          <a:prstGeom prst="rect">
            <a:avLst/>
          </a:prstGeom>
        </p:spPr>
      </p:pic>
      <p:sp>
        <p:nvSpPr>
          <p:cNvPr id="19" name="TextBox 18">
            <a:extLst>
              <a:ext uri="{FF2B5EF4-FFF2-40B4-BE49-F238E27FC236}">
                <a16:creationId xmlns:a16="http://schemas.microsoft.com/office/drawing/2014/main" id="{482AC1F8-381C-EB15-D724-BF9412DCF384}"/>
              </a:ext>
            </a:extLst>
          </p:cNvPr>
          <p:cNvSpPr txBox="1"/>
          <p:nvPr/>
        </p:nvSpPr>
        <p:spPr>
          <a:xfrm>
            <a:off x="5967343" y="3021021"/>
            <a:ext cx="3550538" cy="400110"/>
          </a:xfrm>
          <a:prstGeom prst="rect">
            <a:avLst/>
          </a:prstGeom>
          <a:noFill/>
        </p:spPr>
        <p:txBody>
          <a:bodyPr wrap="square" rtlCol="0">
            <a:spAutoFit/>
          </a:bodyPr>
          <a:lstStyle/>
          <a:p>
            <a:r>
              <a:rPr lang="en-FR" sz="2000" b="1" dirty="0"/>
              <a:t>Source code size: 222 LoCs</a:t>
            </a:r>
          </a:p>
        </p:txBody>
      </p:sp>
      <p:sp>
        <p:nvSpPr>
          <p:cNvPr id="20" name="TextBox 19">
            <a:extLst>
              <a:ext uri="{FF2B5EF4-FFF2-40B4-BE49-F238E27FC236}">
                <a16:creationId xmlns:a16="http://schemas.microsoft.com/office/drawing/2014/main" id="{74205C76-F34F-30C1-C87B-6CB4824C836B}"/>
              </a:ext>
            </a:extLst>
          </p:cNvPr>
          <p:cNvSpPr txBox="1"/>
          <p:nvPr/>
        </p:nvSpPr>
        <p:spPr>
          <a:xfrm>
            <a:off x="5967343" y="5347758"/>
            <a:ext cx="3550539" cy="400110"/>
          </a:xfrm>
          <a:prstGeom prst="rect">
            <a:avLst/>
          </a:prstGeom>
          <a:noFill/>
        </p:spPr>
        <p:txBody>
          <a:bodyPr wrap="square" rtlCol="0">
            <a:spAutoFit/>
          </a:bodyPr>
          <a:lstStyle/>
          <a:p>
            <a:r>
              <a:rPr lang="en-FR" sz="2000" b="1" dirty="0"/>
              <a:t>Model size: 336 LoCs</a:t>
            </a:r>
          </a:p>
        </p:txBody>
      </p:sp>
    </p:spTree>
    <p:extLst>
      <p:ext uri="{BB962C8B-B14F-4D97-AF65-F5344CB8AC3E}">
        <p14:creationId xmlns:p14="http://schemas.microsoft.com/office/powerpoint/2010/main" val="37739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D2622-AB27-CA63-38E1-F25C76661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B3709-1C3B-A873-9EF4-D68460CE70A7}"/>
              </a:ext>
            </a:extLst>
          </p:cNvPr>
          <p:cNvSpPr>
            <a:spLocks noGrp="1"/>
          </p:cNvSpPr>
          <p:nvPr>
            <p:ph type="title"/>
          </p:nvPr>
        </p:nvSpPr>
        <p:spPr/>
        <p:txBody>
          <a:bodyPr/>
          <a:lstStyle/>
          <a:p>
            <a:r>
              <a:rPr lang="en-FR" dirty="0"/>
              <a:t>Hashtable (ii)</a:t>
            </a:r>
          </a:p>
        </p:txBody>
      </p:sp>
      <p:sp>
        <p:nvSpPr>
          <p:cNvPr id="4" name="Slide Number Placeholder 3">
            <a:extLst>
              <a:ext uri="{FF2B5EF4-FFF2-40B4-BE49-F238E27FC236}">
                <a16:creationId xmlns:a16="http://schemas.microsoft.com/office/drawing/2014/main" id="{CE458382-7497-29FC-C2E9-11D8D0259DE0}"/>
              </a:ext>
            </a:extLst>
          </p:cNvPr>
          <p:cNvSpPr>
            <a:spLocks noGrp="1"/>
          </p:cNvSpPr>
          <p:nvPr>
            <p:ph type="sldNum" sz="quarter" idx="12"/>
          </p:nvPr>
        </p:nvSpPr>
        <p:spPr/>
        <p:txBody>
          <a:bodyPr/>
          <a:lstStyle/>
          <a:p>
            <a:fld id="{515FE655-FEAC-4907-96EE-E5DDF44A632D}" type="slidenum">
              <a:rPr lang="en-US" smtClean="0"/>
              <a:t>24</a:t>
            </a:fld>
            <a:endParaRPr lang="en-US"/>
          </a:p>
        </p:txBody>
      </p:sp>
      <p:sp>
        <p:nvSpPr>
          <p:cNvPr id="8" name="TextBox 7">
            <a:extLst>
              <a:ext uri="{FF2B5EF4-FFF2-40B4-BE49-F238E27FC236}">
                <a16:creationId xmlns:a16="http://schemas.microsoft.com/office/drawing/2014/main" id="{1768EE88-F07E-4D77-3B12-D5223A38B783}"/>
              </a:ext>
            </a:extLst>
          </p:cNvPr>
          <p:cNvSpPr txBox="1"/>
          <p:nvPr/>
        </p:nvSpPr>
        <p:spPr>
          <a:xfrm>
            <a:off x="706676" y="1680462"/>
            <a:ext cx="10747332" cy="4801314"/>
          </a:xfrm>
          <a:prstGeom prst="rect">
            <a:avLst/>
          </a:prstGeom>
          <a:noFill/>
        </p:spPr>
        <p:txBody>
          <a:bodyPr wrap="square">
            <a:spAutoFit/>
          </a:bodyPr>
          <a:lstStyle/>
          <a:p>
            <a:r>
              <a:rPr lang="en-GB" sz="1800" dirty="0">
                <a:solidFill>
                  <a:srgbClr val="0000FF"/>
                </a:solidFill>
                <a:latin typeface="Menlo-Regular" panose="020B0609030804020204" pitchFamily="49" charset="0"/>
              </a:rPr>
              <a:t>theorem</a:t>
            </a:r>
            <a:r>
              <a:rPr lang="en-GB" sz="1800" dirty="0">
                <a:solidFill>
                  <a:srgbClr val="2D2D2D"/>
                </a:solidFill>
                <a:latin typeface="Menlo-Regular" panose="020B0609030804020204" pitchFamily="49" charset="0"/>
              </a:rPr>
              <a:t> </a:t>
            </a:r>
            <a:r>
              <a:rPr lang="en-GB" sz="1800" dirty="0" err="1">
                <a:solidFill>
                  <a:srgbClr val="654C1D"/>
                </a:solidFill>
                <a:latin typeface="Menlo-Regular" panose="020B0609030804020204" pitchFamily="49" charset="0"/>
              </a:rPr>
              <a:t>insert_spec</a:t>
            </a:r>
            <a:r>
              <a:rPr lang="en-GB" sz="1800" dirty="0">
                <a:solidFill>
                  <a:srgbClr val="2D2D2D"/>
                </a:solidFill>
                <a:latin typeface="Menlo-Regular" panose="020B0609030804020204" pitchFamily="49" charset="0"/>
              </a:rPr>
              <a:t> {</a:t>
            </a:r>
            <a:r>
              <a:rPr lang="el-GR" sz="1800" dirty="0">
                <a:solidFill>
                  <a:srgbClr val="00006D"/>
                </a:solidFill>
                <a:latin typeface="Menlo-Regular" panose="020B0609030804020204" pitchFamily="49" charset="0"/>
              </a:rPr>
              <a:t>α</a:t>
            </a:r>
            <a:r>
              <a:rPr lang="el-GR"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hm</a:t>
            </a:r>
            <a:r>
              <a:rPr lang="en-GB" sz="1800" dirty="0">
                <a:solidFill>
                  <a:srgbClr val="2D2D2D"/>
                </a:solidFill>
                <a:latin typeface="Menlo-Regular" panose="020B0609030804020204" pitchFamily="49" charset="0"/>
              </a:rPr>
              <a:t> : HashMap </a:t>
            </a:r>
            <a:r>
              <a:rPr lang="el-GR" sz="1800" dirty="0">
                <a:solidFill>
                  <a:srgbClr val="00006D"/>
                </a:solidFill>
                <a:latin typeface="Menlo-Regular" panose="020B0609030804020204" pitchFamily="49" charset="0"/>
              </a:rPr>
              <a:t>α</a:t>
            </a:r>
            <a:r>
              <a:rPr lang="el-GR"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sz="1800" dirty="0" err="1">
                <a:solidFill>
                  <a:srgbClr val="2D2D2D"/>
                </a:solidFill>
                <a:latin typeface="Menlo-Regular" panose="020B0609030804020204" pitchFamily="49" charset="0"/>
              </a:rPr>
              <a:t>Usize</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 : </a:t>
            </a:r>
            <a:r>
              <a:rPr lang="el-GR" sz="1800" dirty="0">
                <a:solidFill>
                  <a:srgbClr val="00006D"/>
                </a:solidFill>
                <a:latin typeface="Menlo-Regular" panose="020B0609030804020204" pitchFamily="49" charset="0"/>
              </a:rPr>
              <a:t>α</a:t>
            </a:r>
            <a:r>
              <a:rPr lang="el-GR" sz="1800" dirty="0">
                <a:solidFill>
                  <a:srgbClr val="2D2D2D"/>
                </a:solidFill>
                <a:latin typeface="Menlo-Regular" panose="020B0609030804020204" pitchFamily="49" charset="0"/>
              </a:rPr>
              <a:t>)</a:t>
            </a:r>
            <a:endParaRPr lang="fr-FR" sz="1800" dirty="0">
              <a:solidFill>
                <a:srgbClr val="2D2D2D"/>
              </a:solidFill>
              <a:latin typeface="Menlo-Regular" panose="020B0609030804020204" pitchFamily="49" charset="0"/>
            </a:endParaRPr>
          </a:p>
          <a:p>
            <a:r>
              <a:rPr lang="el-GR" sz="1800" dirty="0">
                <a:solidFill>
                  <a:srgbClr val="2D2D2D"/>
                </a:solidFill>
                <a:latin typeface="Menlo-Regular" panose="020B0609030804020204" pitchFamily="49" charset="0"/>
              </a:rPr>
              <a:t>  (</a:t>
            </a:r>
            <a:r>
              <a:rPr lang="en-GB" sz="1800" dirty="0" err="1">
                <a:solidFill>
                  <a:srgbClr val="00006D"/>
                </a:solidFill>
                <a:latin typeface="Menlo-Regular" panose="020B0609030804020204" pitchFamily="49" charset="0"/>
              </a:rPr>
              <a:t>hInv</a:t>
            </a:r>
            <a:r>
              <a:rPr lang="en-GB" sz="1800" dirty="0">
                <a:solidFill>
                  <a:srgbClr val="2D2D2D"/>
                </a:solidFill>
                <a:latin typeface="Menlo-Regular" panose="020B0609030804020204" pitchFamily="49" charset="0"/>
              </a:rPr>
              <a:t>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inv</a:t>
            </a:r>
            <a:r>
              <a:rPr lang="en-GB" sz="1800" dirty="0">
                <a:solidFill>
                  <a:srgbClr val="2D2D2D"/>
                </a:solidFill>
                <a:latin typeface="Menlo-Regular" panose="020B0609030804020204" pitchFamily="49" charset="0"/>
              </a:rPr>
              <a:t>)  (</a:t>
            </a:r>
            <a:r>
              <a:rPr lang="en-GB" sz="1800" dirty="0" err="1">
                <a:solidFill>
                  <a:srgbClr val="00006D"/>
                </a:solidFill>
                <a:latin typeface="Menlo-Regular" panose="020B0609030804020204" pitchFamily="49" charset="0"/>
              </a:rPr>
              <a:t>hNotSat</a:t>
            </a:r>
            <a:r>
              <a:rPr lang="en-GB" sz="1800" dirty="0">
                <a:solidFill>
                  <a:srgbClr val="2D2D2D"/>
                </a:solidFill>
                <a:latin typeface="Menlo-Regular" panose="020B0609030804020204" pitchFamily="49" charset="0"/>
              </a:rPr>
              <a:t>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lookup</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none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len_s</a:t>
            </a:r>
            <a:r>
              <a:rPr lang="en-GB" sz="1800" dirty="0">
                <a:solidFill>
                  <a:srgbClr val="2D2D2D"/>
                </a:solidFill>
                <a:latin typeface="Menlo-Regular" panose="020B0609030804020204" pitchFamily="49" charset="0"/>
              </a:rPr>
              <a:t> &lt; </a:t>
            </a:r>
            <a:r>
              <a:rPr lang="en-GB" sz="1800" dirty="0" err="1">
                <a:solidFill>
                  <a:srgbClr val="2D2D2D"/>
                </a:solidFill>
                <a:latin typeface="Menlo-Regular" panose="020B0609030804020204" pitchFamily="49" charset="0"/>
              </a:rPr>
              <a:t>Usize.max</a:t>
            </a:r>
            <a:r>
              <a:rPr lang="en-GB" sz="1800" dirty="0">
                <a:solidFill>
                  <a:srgbClr val="2D2D2D"/>
                </a:solidFill>
                <a:latin typeface="Menlo-Regular" panose="020B0609030804020204" pitchFamily="49" charset="0"/>
              </a:rPr>
              <a:t>) :</a:t>
            </a:r>
          </a:p>
          <a:p>
            <a:r>
              <a:rPr lang="en-GB" sz="1800" dirty="0">
                <a:solidFill>
                  <a:srgbClr val="2D2D2D"/>
                </a:solidFill>
                <a:latin typeface="Menlo-Regular" panose="020B0609030804020204" pitchFamily="49" charset="0"/>
              </a:rPr>
              <a:t>  ∃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 insert </a:t>
            </a:r>
            <a:r>
              <a:rPr lang="en-GB" sz="1800" dirty="0">
                <a:solidFill>
                  <a:srgbClr val="00006D"/>
                </a:solidFill>
                <a:latin typeface="Menlo-Regular" panose="020B0609030804020204" pitchFamily="49" charset="0"/>
              </a:rPr>
              <a:t>hm</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 = ok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 ∧</a:t>
            </a:r>
          </a:p>
          <a:p>
            <a:r>
              <a:rPr lang="en-GB" dirty="0">
                <a:solidFill>
                  <a:srgbClr val="2D2D2D"/>
                </a:solidFill>
                <a:latin typeface="Menlo-Regular" panose="020B0609030804020204" pitchFamily="49" charset="0"/>
              </a:rPr>
              <a:t>  </a:t>
            </a:r>
            <a:r>
              <a:rPr lang="en-GB" dirty="0">
                <a:solidFill>
                  <a:srgbClr val="00006D"/>
                </a:solidFill>
                <a:latin typeface="Menlo-Regular" panose="020B0609030804020204" pitchFamily="49" charset="0"/>
              </a:rPr>
              <a:t>hm1</a:t>
            </a:r>
            <a:r>
              <a:rPr lang="en-GB" dirty="0">
                <a:solidFill>
                  <a:srgbClr val="2D2D2D"/>
                </a:solidFill>
                <a:latin typeface="Menlo-Regular" panose="020B0609030804020204" pitchFamily="49" charset="0"/>
              </a:rPr>
              <a:t>.</a:t>
            </a:r>
            <a:r>
              <a:rPr lang="en-GB" dirty="0">
                <a:solidFill>
                  <a:srgbClr val="00006D"/>
                </a:solidFill>
                <a:latin typeface="Menlo-Regular" panose="020B0609030804020204" pitchFamily="49" charset="0"/>
              </a:rPr>
              <a:t>inv</a:t>
            </a:r>
            <a:r>
              <a:rPr lang="en-GB" dirty="0">
                <a:solidFill>
                  <a:srgbClr val="2D2D2D"/>
                </a:solidFill>
                <a:latin typeface="Menlo-Regular" panose="020B0609030804020204" pitchFamily="49" charset="0"/>
              </a:rPr>
              <a:t> ∧</a:t>
            </a:r>
            <a:endParaRPr lang="en-GB" sz="1800" dirty="0">
              <a:solidFill>
                <a:srgbClr val="2D2D2D"/>
              </a:solidFill>
              <a:latin typeface="Menlo-Regular" panose="020B0609030804020204" pitchFamily="49" charset="0"/>
            </a:endParaRPr>
          </a:p>
          <a:p>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lookup</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dirty="0">
                <a:solidFill>
                  <a:srgbClr val="2D2D2D"/>
                </a:solidFill>
                <a:latin typeface="Menlo-Regular" panose="020B0609030804020204" pitchFamily="49" charset="0"/>
              </a:rPr>
              <a:t>some </a:t>
            </a:r>
            <a:r>
              <a:rPr lang="en-GB" sz="1800" dirty="0">
                <a:solidFill>
                  <a:srgbClr val="00006D"/>
                </a:solidFill>
                <a:latin typeface="Menlo-Regular" panose="020B0609030804020204" pitchFamily="49" charset="0"/>
              </a:rPr>
              <a:t>value</a:t>
            </a:r>
            <a:r>
              <a:rPr lang="en-GB" sz="1800" dirty="0">
                <a:solidFill>
                  <a:srgbClr val="2D2D2D"/>
                </a:solidFill>
                <a:latin typeface="Menlo-Regular" panose="020B0609030804020204" pitchFamily="49" charset="0"/>
              </a:rPr>
              <a:t> ∧</a:t>
            </a:r>
          </a:p>
          <a:p>
            <a:r>
              <a:rPr lang="en-GB" sz="1800" dirty="0">
                <a:solidFill>
                  <a:srgbClr val="2D2D2D"/>
                </a:solidFill>
                <a:latin typeface="Menlo-Regular" panose="020B0609030804020204" pitchFamily="49" charset="0"/>
              </a:rPr>
              <a:t>  (∀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lookup</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lookup</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match</a:t>
            </a:r>
            <a:r>
              <a:rPr lang="en-GB" sz="1800" dirty="0">
                <a:solidFill>
                  <a:srgbClr val="2D2D2D"/>
                </a:solidFill>
                <a:latin typeface="Menlo-Regular" panose="020B0609030804020204" pitchFamily="49" charset="0"/>
              </a:rPr>
              <a:t>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lookup</a:t>
            </a:r>
            <a:r>
              <a:rPr lang="en-GB" sz="1800" dirty="0">
                <a:solidFill>
                  <a:srgbClr val="2D2D2D"/>
                </a:solidFill>
                <a:latin typeface="Menlo-Regular" panose="020B0609030804020204" pitchFamily="49" charset="0"/>
              </a:rPr>
              <a:t> </a:t>
            </a:r>
            <a:r>
              <a:rPr lang="en-GB" sz="1800" dirty="0">
                <a:solidFill>
                  <a:srgbClr val="00006D"/>
                </a:solidFill>
                <a:latin typeface="Menlo-Regular" panose="020B0609030804020204" pitchFamily="49" charset="0"/>
              </a:rPr>
              <a:t>key</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with</a:t>
            </a:r>
            <a:endParaRPr lang="en-GB" dirty="0">
              <a:solidFill>
                <a:srgbClr val="2D2D2D"/>
              </a:solidFill>
              <a:latin typeface="Menlo-Regular" panose="020B0609030804020204" pitchFamily="49" charset="0"/>
            </a:endParaRPr>
          </a:p>
          <a:p>
            <a:r>
              <a:rPr lang="en-GB" sz="1800" dirty="0">
                <a:solidFill>
                  <a:srgbClr val="2D2D2D"/>
                </a:solidFill>
                <a:latin typeface="Menlo-Regular" panose="020B0609030804020204" pitchFamily="49" charset="0"/>
              </a:rPr>
              <a:t>  | none =&gt;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len_s</a:t>
            </a:r>
            <a:r>
              <a:rPr lang="en-GB" sz="1800" dirty="0">
                <a:solidFill>
                  <a:srgbClr val="2D2D2D"/>
                </a:solidFill>
                <a:latin typeface="Menlo-Regular" panose="020B0609030804020204" pitchFamily="49" charset="0"/>
              </a:rPr>
              <a:t>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len_s</a:t>
            </a:r>
            <a:r>
              <a:rPr lang="en-GB" sz="1800" dirty="0">
                <a:solidFill>
                  <a:srgbClr val="2D2D2D"/>
                </a:solidFill>
                <a:latin typeface="Menlo-Regular" panose="020B0609030804020204" pitchFamily="49" charset="0"/>
              </a:rPr>
              <a:t> + </a:t>
            </a:r>
            <a:r>
              <a:rPr lang="en-GB" sz="1800" dirty="0">
                <a:solidFill>
                  <a:srgbClr val="137646"/>
                </a:solidFill>
                <a:latin typeface="Menlo-Regular" panose="020B0609030804020204" pitchFamily="49" charset="0"/>
              </a:rPr>
              <a:t>1</a:t>
            </a:r>
          </a:p>
          <a:p>
            <a:r>
              <a:rPr lang="en-GB" sz="1800" dirty="0">
                <a:solidFill>
                  <a:srgbClr val="2D2D2D"/>
                </a:solidFill>
                <a:latin typeface="Menlo-Regular" panose="020B0609030804020204" pitchFamily="49" charset="0"/>
              </a:rPr>
              <a:t>  | some _ =&gt; </a:t>
            </a:r>
            <a:r>
              <a:rPr lang="en-GB" sz="1800" dirty="0">
                <a:solidFill>
                  <a:srgbClr val="00006D"/>
                </a:solidFill>
                <a:latin typeface="Menlo-Regular" panose="020B0609030804020204" pitchFamily="49" charset="0"/>
              </a:rPr>
              <a:t>hm1</a:t>
            </a:r>
            <a:r>
              <a:rPr lang="en-GB" sz="1800" dirty="0">
                <a:solidFill>
                  <a:srgbClr val="2D2D2D"/>
                </a:solidFill>
                <a:latin typeface="Menlo-Regular" panose="020B0609030804020204" pitchFamily="49" charset="0"/>
              </a:rPr>
              <a:t>.</a:t>
            </a:r>
            <a:r>
              <a:rPr lang="en-GB" sz="1800" dirty="0">
                <a:solidFill>
                  <a:srgbClr val="00006D"/>
                </a:solidFill>
                <a:latin typeface="Menlo-Regular" panose="020B0609030804020204" pitchFamily="49" charset="0"/>
              </a:rPr>
              <a:t>len_s</a:t>
            </a:r>
            <a:r>
              <a:rPr lang="en-GB" sz="1800" dirty="0">
                <a:solidFill>
                  <a:srgbClr val="2D2D2D"/>
                </a:solidFill>
                <a:latin typeface="Menlo-Regular" panose="020B0609030804020204" pitchFamily="49" charset="0"/>
              </a:rPr>
              <a:t> = </a:t>
            </a:r>
            <a:r>
              <a:rPr lang="en-GB" sz="1800" dirty="0" err="1">
                <a:solidFill>
                  <a:srgbClr val="00006D"/>
                </a:solidFill>
                <a:latin typeface="Menlo-Regular" panose="020B0609030804020204" pitchFamily="49" charset="0"/>
              </a:rPr>
              <a:t>hm</a:t>
            </a:r>
            <a:r>
              <a:rPr lang="en-GB" sz="1800" dirty="0" err="1">
                <a:solidFill>
                  <a:srgbClr val="2D2D2D"/>
                </a:solidFill>
                <a:latin typeface="Menlo-Regular" panose="020B0609030804020204" pitchFamily="49" charset="0"/>
              </a:rPr>
              <a:t>.</a:t>
            </a:r>
            <a:r>
              <a:rPr lang="en-GB" sz="1800" dirty="0" err="1">
                <a:solidFill>
                  <a:srgbClr val="00006D"/>
                </a:solidFill>
                <a:latin typeface="Menlo-Regular" panose="020B0609030804020204" pitchFamily="49" charset="0"/>
              </a:rPr>
              <a:t>len_s</a:t>
            </a:r>
            <a:r>
              <a:rPr lang="en-GB" sz="1800" dirty="0">
                <a:solidFill>
                  <a:srgbClr val="2D2D2D"/>
                </a:solidFill>
                <a:latin typeface="Menlo-Regular" panose="020B0609030804020204" pitchFamily="49" charset="0"/>
              </a:rPr>
              <a:t> := </a:t>
            </a:r>
            <a:r>
              <a:rPr lang="en-GB" sz="1800" dirty="0">
                <a:solidFill>
                  <a:srgbClr val="0000FF"/>
                </a:solidFill>
                <a:latin typeface="Menlo-Regular" panose="020B0609030804020204" pitchFamily="49" charset="0"/>
              </a:rPr>
              <a:t>by</a:t>
            </a:r>
          </a:p>
          <a:p>
            <a:r>
              <a:rPr lang="en-GB" sz="1800"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rw</a:t>
            </a:r>
            <a:r>
              <a:rPr lang="en-GB" sz="1800" dirty="0">
                <a:solidFill>
                  <a:srgbClr val="2D2D2D"/>
                </a:solidFill>
                <a:latin typeface="Menlo-Regular" panose="020B0609030804020204" pitchFamily="49" charset="0"/>
              </a:rPr>
              <a:t> [insert]  </a:t>
            </a:r>
            <a:r>
              <a:rPr lang="en-GB" sz="1800" dirty="0">
                <a:solidFill>
                  <a:srgbClr val="0000FF"/>
                </a:solidFill>
                <a:latin typeface="Menlo-Regular" panose="020B0609030804020204" pitchFamily="49" charset="0"/>
              </a:rPr>
              <a:t>progress</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as</a:t>
            </a:r>
            <a:r>
              <a:rPr lang="en-GB" sz="1800" dirty="0">
                <a:solidFill>
                  <a:srgbClr val="2D2D2D"/>
                </a:solidFill>
                <a:latin typeface="Menlo-Regular" panose="020B0609030804020204" pitchFamily="49" charset="0"/>
              </a:rPr>
              <a:t> ⟨ hm1 ⟩</a:t>
            </a:r>
          </a:p>
          <a:p>
            <a:r>
              <a:rPr lang="en-GB" sz="1800"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simp</a:t>
            </a:r>
            <a:r>
              <a:rPr lang="en-GB" sz="1800" dirty="0">
                <a:solidFill>
                  <a:srgbClr val="2D2D2D"/>
                </a:solidFill>
                <a:latin typeface="Menlo-Regular" panose="020B0609030804020204" pitchFamily="49" charset="0"/>
              </a:rPr>
              <a:t> [</a:t>
            </a:r>
            <a:r>
              <a:rPr lang="en-GB" sz="1800" dirty="0" err="1">
                <a:solidFill>
                  <a:srgbClr val="2D2D2D"/>
                </a:solidFill>
                <a:latin typeface="Menlo-Regular" panose="020B0609030804020204" pitchFamily="49" charset="0"/>
              </a:rPr>
              <a:t>len</a:t>
            </a:r>
            <a:r>
              <a:rPr lang="en-GB" sz="1800" dirty="0">
                <a:solidFill>
                  <a:srgbClr val="2D2D2D"/>
                </a:solidFill>
                <a:latin typeface="Menlo-Regular" panose="020B0609030804020204" pitchFamily="49" charset="0"/>
              </a:rPr>
              <a:t>]</a:t>
            </a:r>
          </a:p>
          <a:p>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split</a:t>
            </a:r>
          </a:p>
          <a:p>
            <a:r>
              <a:rPr lang="en-GB" sz="1800" dirty="0">
                <a:solidFill>
                  <a:srgbClr val="2D2D2D"/>
                </a:solidFill>
                <a:latin typeface="Menlo-Regular" panose="020B0609030804020204" pitchFamily="49" charset="0"/>
              </a:rPr>
              <a:t>  . </a:t>
            </a:r>
            <a:r>
              <a:rPr lang="en-GB" dirty="0">
                <a:solidFill>
                  <a:srgbClr val="0000FF"/>
                </a:solidFill>
                <a:latin typeface="Menlo-Regular" panose="020B0609030804020204" pitchFamily="49" charset="0"/>
              </a:rPr>
              <a:t>s</a:t>
            </a:r>
            <a:r>
              <a:rPr lang="en-GB" sz="1800" dirty="0">
                <a:solidFill>
                  <a:srgbClr val="0000FF"/>
                </a:solidFill>
                <a:latin typeface="Menlo-Regular" panose="020B0609030804020204" pitchFamily="49" charset="0"/>
              </a:rPr>
              <a:t>plit</a:t>
            </a:r>
          </a:p>
          <a:p>
            <a:r>
              <a:rPr lang="en-GB" sz="1800" dirty="0">
                <a:solidFill>
                  <a:srgbClr val="2D2D2D"/>
                </a:solidFill>
                <a:latin typeface="Menlo-Regular" panose="020B0609030804020204" pitchFamily="49" charset="0"/>
              </a:rPr>
              <a:t>    . </a:t>
            </a:r>
            <a:r>
              <a:rPr lang="en-GB" sz="1800" dirty="0" err="1">
                <a:solidFill>
                  <a:srgbClr val="0000FF"/>
                </a:solidFill>
                <a:latin typeface="Menlo-Regular" panose="020B0609030804020204" pitchFamily="49" charset="0"/>
              </a:rPr>
              <a:t>simp_all</a:t>
            </a:r>
            <a:endParaRPr lang="en-GB" dirty="0">
              <a:solidFill>
                <a:srgbClr val="2D2D2D"/>
              </a:solidFill>
              <a:latin typeface="Menlo-Regular" panose="020B0609030804020204" pitchFamily="49" charset="0"/>
            </a:endParaRPr>
          </a:p>
          <a:p>
            <a:r>
              <a:rPr lang="en-GB" dirty="0">
                <a:solidFill>
                  <a:srgbClr val="2D2D2D"/>
                </a:solidFill>
                <a:latin typeface="Menlo-Regular" panose="020B0609030804020204" pitchFamily="49" charset="0"/>
              </a:rPr>
              <a:t>    </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progress</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as</a:t>
            </a:r>
            <a:r>
              <a:rPr lang="en-GB" sz="1800" dirty="0">
                <a:solidFill>
                  <a:srgbClr val="2D2D2D"/>
                </a:solidFill>
                <a:latin typeface="Menlo-Regular" panose="020B0609030804020204" pitchFamily="49" charset="0"/>
              </a:rPr>
              <a:t> ⟨ hm2 ⟩</a:t>
            </a:r>
          </a:p>
          <a:p>
            <a:r>
              <a:rPr lang="en-GB" sz="1800" dirty="0">
                <a:solidFill>
                  <a:srgbClr val="2D2D2D"/>
                </a:solidFill>
                <a:latin typeface="Menlo-Regular" panose="020B0609030804020204" pitchFamily="49" charset="0"/>
              </a:rPr>
              <a:t>      </a:t>
            </a:r>
            <a:r>
              <a:rPr lang="en-GB" sz="1800" dirty="0" err="1">
                <a:solidFill>
                  <a:srgbClr val="0000FF"/>
                </a:solidFill>
                <a:latin typeface="Menlo-Regular" panose="020B0609030804020204" pitchFamily="49" charset="0"/>
              </a:rPr>
              <a:t>simp_all</a:t>
            </a:r>
            <a:endParaRPr lang="en-GB" dirty="0">
              <a:solidFill>
                <a:srgbClr val="2D2D2D"/>
              </a:solidFill>
              <a:latin typeface="Menlo-Regular" panose="020B0609030804020204" pitchFamily="49" charset="0"/>
            </a:endParaRPr>
          </a:p>
          <a:p>
            <a:r>
              <a:rPr lang="en-GB" sz="1800" dirty="0">
                <a:solidFill>
                  <a:srgbClr val="2D2D2D"/>
                </a:solidFill>
                <a:latin typeface="Menlo-Regular" panose="020B0609030804020204" pitchFamily="49" charset="0"/>
              </a:rPr>
              <a:t>  . </a:t>
            </a:r>
            <a:r>
              <a:rPr lang="en-GB" sz="1800" dirty="0" err="1">
                <a:solidFill>
                  <a:srgbClr val="0000FF"/>
                </a:solidFill>
                <a:latin typeface="Menlo-Regular" panose="020B0609030804020204" pitchFamily="49" charset="0"/>
              </a:rPr>
              <a:t>simp_all</a:t>
            </a:r>
            <a:endParaRPr lang="en-FR" dirty="0"/>
          </a:p>
        </p:txBody>
      </p:sp>
      <p:pic>
        <p:nvPicPr>
          <p:cNvPr id="3" name="Ok">
            <a:extLst>
              <a:ext uri="{FF2B5EF4-FFF2-40B4-BE49-F238E27FC236}">
                <a16:creationId xmlns:a16="http://schemas.microsoft.com/office/drawing/2014/main" id="{273115E9-4D18-63EA-4721-6A485673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774" y="4717098"/>
            <a:ext cx="920880" cy="920880"/>
          </a:xfrm>
          <a:prstGeom prst="rect">
            <a:avLst/>
          </a:prstGeom>
        </p:spPr>
      </p:pic>
      <p:sp>
        <p:nvSpPr>
          <p:cNvPr id="5" name="TextBox 4">
            <a:extLst>
              <a:ext uri="{FF2B5EF4-FFF2-40B4-BE49-F238E27FC236}">
                <a16:creationId xmlns:a16="http://schemas.microsoft.com/office/drawing/2014/main" id="{F003BA85-2305-B00B-37BE-8A40B4952CE7}"/>
              </a:ext>
            </a:extLst>
          </p:cNvPr>
          <p:cNvSpPr txBox="1"/>
          <p:nvPr/>
        </p:nvSpPr>
        <p:spPr>
          <a:xfrm>
            <a:off x="7077205" y="3659320"/>
            <a:ext cx="3550539" cy="400110"/>
          </a:xfrm>
          <a:prstGeom prst="rect">
            <a:avLst/>
          </a:prstGeom>
          <a:noFill/>
        </p:spPr>
        <p:txBody>
          <a:bodyPr wrap="square" rtlCol="0">
            <a:spAutoFit/>
          </a:bodyPr>
          <a:lstStyle/>
          <a:p>
            <a:pPr algn="ctr"/>
            <a:r>
              <a:rPr lang="en-FR" sz="2000" b="1" dirty="0"/>
              <a:t>Total proof size: 956 LoCs</a:t>
            </a:r>
          </a:p>
        </p:txBody>
      </p:sp>
      <p:sp>
        <p:nvSpPr>
          <p:cNvPr id="6" name="Rectangle 5">
            <a:extLst>
              <a:ext uri="{FF2B5EF4-FFF2-40B4-BE49-F238E27FC236}">
                <a16:creationId xmlns:a16="http://schemas.microsoft.com/office/drawing/2014/main" id="{5BA10E09-783E-9648-A836-C4AA4535B59F}"/>
              </a:ext>
            </a:extLst>
          </p:cNvPr>
          <p:cNvSpPr/>
          <p:nvPr/>
        </p:nvSpPr>
        <p:spPr>
          <a:xfrm>
            <a:off x="939452" y="2793304"/>
            <a:ext cx="8141918" cy="635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278302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73BD-7C85-E375-BCBE-46A8D844B678}"/>
              </a:ext>
            </a:extLst>
          </p:cNvPr>
          <p:cNvSpPr>
            <a:spLocks noGrp="1"/>
          </p:cNvSpPr>
          <p:nvPr>
            <p:ph type="title"/>
          </p:nvPr>
        </p:nvSpPr>
        <p:spPr/>
        <p:txBody>
          <a:bodyPr/>
          <a:lstStyle/>
          <a:p>
            <a:r>
              <a:rPr lang="en-FR" dirty="0"/>
              <a:t>Future Work</a:t>
            </a:r>
          </a:p>
        </p:txBody>
      </p:sp>
      <p:sp>
        <p:nvSpPr>
          <p:cNvPr id="3" name="Content Placeholder 2">
            <a:extLst>
              <a:ext uri="{FF2B5EF4-FFF2-40B4-BE49-F238E27FC236}">
                <a16:creationId xmlns:a16="http://schemas.microsoft.com/office/drawing/2014/main" id="{B3B4579D-8C79-E30D-AF78-FFF744BBC342}"/>
              </a:ext>
            </a:extLst>
          </p:cNvPr>
          <p:cNvSpPr>
            <a:spLocks noGrp="1"/>
          </p:cNvSpPr>
          <p:nvPr>
            <p:ph idx="1"/>
          </p:nvPr>
        </p:nvSpPr>
        <p:spPr>
          <a:xfrm>
            <a:off x="526093" y="1961541"/>
            <a:ext cx="11336055" cy="3623197"/>
          </a:xfrm>
        </p:spPr>
        <p:txBody>
          <a:bodyPr>
            <a:normAutofit/>
          </a:bodyPr>
          <a:lstStyle/>
          <a:p>
            <a:r>
              <a:rPr lang="en-FR" dirty="0"/>
              <a:t>Apply Aeneas on real-world examples</a:t>
            </a:r>
          </a:p>
          <a:p>
            <a:r>
              <a:rPr lang="en-FR" dirty="0"/>
              <a:t>Ramp up the automation</a:t>
            </a:r>
          </a:p>
          <a:p>
            <a:r>
              <a:rPr lang="en-FR" dirty="0"/>
              <a:t>Expand the supported subset (nested borrows)</a:t>
            </a:r>
          </a:p>
          <a:p>
            <a:r>
              <a:rPr lang="en-FR" dirty="0"/>
              <a:t>Mechanize proof that symbolic execution defines a borrow-checker</a:t>
            </a:r>
          </a:p>
          <a:p>
            <a:r>
              <a:rPr lang="en-FR" dirty="0"/>
              <a:t>Extend this proof to a proof of the translation</a:t>
            </a:r>
          </a:p>
          <a:p>
            <a:r>
              <a:rPr lang="en-FR" dirty="0"/>
              <a:t>Expand the framework to reason about concurrency and unsafe code</a:t>
            </a:r>
          </a:p>
          <a:p>
            <a:endParaRPr lang="en-FR" dirty="0"/>
          </a:p>
          <a:p>
            <a:endParaRPr lang="en-FR" dirty="0"/>
          </a:p>
        </p:txBody>
      </p:sp>
      <p:sp>
        <p:nvSpPr>
          <p:cNvPr id="4" name="Slide Number Placeholder 3">
            <a:extLst>
              <a:ext uri="{FF2B5EF4-FFF2-40B4-BE49-F238E27FC236}">
                <a16:creationId xmlns:a16="http://schemas.microsoft.com/office/drawing/2014/main" id="{AF22A9D8-F099-BCA5-9903-58E28B678CDF}"/>
              </a:ext>
            </a:extLst>
          </p:cNvPr>
          <p:cNvSpPr>
            <a:spLocks noGrp="1"/>
          </p:cNvSpPr>
          <p:nvPr>
            <p:ph type="sldNum" sz="quarter" idx="12"/>
          </p:nvPr>
        </p:nvSpPr>
        <p:spPr/>
        <p:txBody>
          <a:bodyPr/>
          <a:lstStyle/>
          <a:p>
            <a:fld id="{515FE655-FEAC-4907-96EE-E5DDF44A632D}" type="slidenum">
              <a:rPr lang="en-US" smtClean="0"/>
              <a:t>25</a:t>
            </a:fld>
            <a:endParaRPr lang="en-US"/>
          </a:p>
        </p:txBody>
      </p:sp>
    </p:spTree>
    <p:extLst>
      <p:ext uri="{BB962C8B-B14F-4D97-AF65-F5344CB8AC3E}">
        <p14:creationId xmlns:p14="http://schemas.microsoft.com/office/powerpoint/2010/main" val="242563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FB17-73F6-4E5E-86F0-84DCB7C51B5F}"/>
              </a:ext>
            </a:extLst>
          </p:cNvPr>
          <p:cNvSpPr>
            <a:spLocks noGrp="1"/>
          </p:cNvSpPr>
          <p:nvPr>
            <p:ph type="title"/>
          </p:nvPr>
        </p:nvSpPr>
        <p:spPr/>
        <p:txBody>
          <a:bodyPr/>
          <a:lstStyle/>
          <a:p>
            <a:r>
              <a:rPr lang="en-US" dirty="0"/>
              <a:t>Conclusion</a:t>
            </a:r>
          </a:p>
        </p:txBody>
      </p:sp>
      <p:sp>
        <p:nvSpPr>
          <p:cNvPr id="20" name="Slide Number Placeholder 19">
            <a:extLst>
              <a:ext uri="{FF2B5EF4-FFF2-40B4-BE49-F238E27FC236}">
                <a16:creationId xmlns:a16="http://schemas.microsoft.com/office/drawing/2014/main" id="{A2AB2D2E-360C-23B8-90CA-A47EA174C3C1}"/>
              </a:ext>
            </a:extLst>
          </p:cNvPr>
          <p:cNvSpPr>
            <a:spLocks noGrp="1"/>
          </p:cNvSpPr>
          <p:nvPr>
            <p:ph type="sldNum" sz="quarter" idx="12"/>
          </p:nvPr>
        </p:nvSpPr>
        <p:spPr/>
        <p:txBody>
          <a:bodyPr/>
          <a:lstStyle/>
          <a:p>
            <a:fld id="{515FE655-FEAC-4907-96EE-E5DDF44A632D}" type="slidenum">
              <a:rPr lang="en-US" smtClean="0"/>
              <a:t>26</a:t>
            </a:fld>
            <a:endParaRPr lang="en-US"/>
          </a:p>
        </p:txBody>
      </p:sp>
      <p:grpSp>
        <p:nvGrpSpPr>
          <p:cNvPr id="35" name="Backend work">
            <a:extLst>
              <a:ext uri="{FF2B5EF4-FFF2-40B4-BE49-F238E27FC236}">
                <a16:creationId xmlns:a16="http://schemas.microsoft.com/office/drawing/2014/main" id="{F8AB1119-C8BF-633D-FBE4-1A4056D1AC30}"/>
              </a:ext>
            </a:extLst>
          </p:cNvPr>
          <p:cNvGrpSpPr/>
          <p:nvPr/>
        </p:nvGrpSpPr>
        <p:grpSpPr>
          <a:xfrm>
            <a:off x="8413667" y="582427"/>
            <a:ext cx="3036504" cy="1174240"/>
            <a:chOff x="8378636" y="4754164"/>
            <a:chExt cx="3036504" cy="1174240"/>
          </a:xfrm>
        </p:grpSpPr>
        <p:sp>
          <p:nvSpPr>
            <p:cNvPr id="32" name="Left Brace 31">
              <a:extLst>
                <a:ext uri="{FF2B5EF4-FFF2-40B4-BE49-F238E27FC236}">
                  <a16:creationId xmlns:a16="http://schemas.microsoft.com/office/drawing/2014/main" id="{BFE3464D-85B9-09B1-CC3F-D1A843244A6B}"/>
                </a:ext>
              </a:extLst>
            </p:cNvPr>
            <p:cNvSpPr/>
            <p:nvPr/>
          </p:nvSpPr>
          <p:spPr>
            <a:xfrm rot="5400000">
              <a:off x="9765488" y="4278753"/>
              <a:ext cx="262801" cy="3036502"/>
            </a:xfrm>
            <a:prstGeom prst="lef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sp>
          <p:nvSpPr>
            <p:cNvPr id="34" name="TextBox 33">
              <a:extLst>
                <a:ext uri="{FF2B5EF4-FFF2-40B4-BE49-F238E27FC236}">
                  <a16:creationId xmlns:a16="http://schemas.microsoft.com/office/drawing/2014/main" id="{354478CB-534F-8AD6-3CC9-85E777E55B4C}"/>
                </a:ext>
              </a:extLst>
            </p:cNvPr>
            <p:cNvSpPr txBox="1"/>
            <p:nvPr/>
          </p:nvSpPr>
          <p:spPr>
            <a:xfrm>
              <a:off x="8378636" y="4754164"/>
              <a:ext cx="3036503" cy="923330"/>
            </a:xfrm>
            <a:prstGeom prst="rect">
              <a:avLst/>
            </a:prstGeom>
            <a:noFill/>
          </p:spPr>
          <p:txBody>
            <a:bodyPr wrap="square" rtlCol="0">
              <a:spAutoFit/>
            </a:bodyPr>
            <a:lstStyle/>
            <a:p>
              <a:pPr algn="ctr"/>
              <a:r>
                <a:rPr lang="en-FR" b="1" dirty="0"/>
                <a:t>Libraries, tactics, custom encodings, comparative use cases</a:t>
              </a:r>
            </a:p>
          </p:txBody>
        </p:sp>
      </p:grpSp>
      <p:grpSp>
        <p:nvGrpSpPr>
          <p:cNvPr id="7" name="Group 6">
            <a:extLst>
              <a:ext uri="{FF2B5EF4-FFF2-40B4-BE49-F238E27FC236}">
                <a16:creationId xmlns:a16="http://schemas.microsoft.com/office/drawing/2014/main" id="{60ACA276-43AD-E6F1-B758-A6A4E5DA1D7B}"/>
              </a:ext>
            </a:extLst>
          </p:cNvPr>
          <p:cNvGrpSpPr/>
          <p:nvPr/>
        </p:nvGrpSpPr>
        <p:grpSpPr>
          <a:xfrm>
            <a:off x="767501" y="1708529"/>
            <a:ext cx="10813054" cy="4302846"/>
            <a:chOff x="1414473" y="1960168"/>
            <a:chExt cx="9597533" cy="3819153"/>
          </a:xfrm>
        </p:grpSpPr>
        <p:pic>
          <p:nvPicPr>
            <p:cNvPr id="15" name="Ok" descr="Icon&#10;&#10;Description automatically generated">
              <a:extLst>
                <a:ext uri="{FF2B5EF4-FFF2-40B4-BE49-F238E27FC236}">
                  <a16:creationId xmlns:a16="http://schemas.microsoft.com/office/drawing/2014/main" id="{D0CA69FD-1EEB-7CA1-7BF0-46242CC40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6232" y="5233846"/>
              <a:ext cx="460031" cy="429411"/>
            </a:xfrm>
            <a:prstGeom prst="rect">
              <a:avLst/>
            </a:prstGeom>
          </p:spPr>
        </p:pic>
        <p:pic>
          <p:nvPicPr>
            <p:cNvPr id="23" name="Picture 6" descr="Lean">
              <a:extLst>
                <a:ext uri="{FF2B5EF4-FFF2-40B4-BE49-F238E27FC236}">
                  <a16:creationId xmlns:a16="http://schemas.microsoft.com/office/drawing/2014/main" id="{D30728C2-0067-EE34-9DCB-4183FE308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143" y="5213346"/>
              <a:ext cx="1212664" cy="565975"/>
            </a:xfrm>
            <a:prstGeom prst="rect">
              <a:avLst/>
            </a:prstGeom>
            <a:noFill/>
            <a:extLst>
              <a:ext uri="{909E8E84-426E-40DD-AFC4-6F175D3DCCD1}">
                <a14:hiddenFill xmlns:a14="http://schemas.microsoft.com/office/drawing/2010/main">
                  <a:solidFill>
                    <a:srgbClr val="FFFFFF"/>
                  </a:solidFill>
                </a14:hiddenFill>
              </a:ext>
            </a:extLst>
          </p:spPr>
        </p:pic>
        <p:sp>
          <p:nvSpPr>
            <p:cNvPr id="18" name="MIR Arrow">
              <a:extLst>
                <a:ext uri="{FF2B5EF4-FFF2-40B4-BE49-F238E27FC236}">
                  <a16:creationId xmlns:a16="http://schemas.microsoft.com/office/drawing/2014/main" id="{855E38EB-0709-45B8-81DD-7A2412367FD8}"/>
                </a:ext>
              </a:extLst>
            </p:cNvPr>
            <p:cNvSpPr/>
            <p:nvPr/>
          </p:nvSpPr>
          <p:spPr>
            <a:xfrm>
              <a:off x="3418272" y="3642253"/>
              <a:ext cx="1001449" cy="47988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t>Rust</a:t>
              </a:r>
            </a:p>
          </p:txBody>
        </p:sp>
        <p:sp>
          <p:nvSpPr>
            <p:cNvPr id="4" name="Rectangle: Rounded Corners 3">
              <a:extLst>
                <a:ext uri="{FF2B5EF4-FFF2-40B4-BE49-F238E27FC236}">
                  <a16:creationId xmlns:a16="http://schemas.microsoft.com/office/drawing/2014/main" id="{F2B6F7F1-156C-4908-AD43-02F8AF15D968}"/>
                </a:ext>
              </a:extLst>
            </p:cNvPr>
            <p:cNvSpPr/>
            <p:nvPr/>
          </p:nvSpPr>
          <p:spPr>
            <a:xfrm>
              <a:off x="4404341" y="3547217"/>
              <a:ext cx="1100944" cy="675596"/>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t>Charon</a:t>
              </a:r>
            </a:p>
          </p:txBody>
        </p:sp>
        <p:pic>
          <p:nvPicPr>
            <p:cNvPr id="1026" name="Picture 2" descr="F* (programming language) - Wikipedia">
              <a:extLst>
                <a:ext uri="{FF2B5EF4-FFF2-40B4-BE49-F238E27FC236}">
                  <a16:creationId xmlns:a16="http://schemas.microsoft.com/office/drawing/2014/main" id="{3434FB14-CA82-41D0-9BF5-C0C7A434B3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2298" y="1960168"/>
              <a:ext cx="768970" cy="717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tall Coq Interactive Theorem Prover on Debian using the Snap Store |  Snapcraft">
              <a:extLst>
                <a:ext uri="{FF2B5EF4-FFF2-40B4-BE49-F238E27FC236}">
                  <a16:creationId xmlns:a16="http://schemas.microsoft.com/office/drawing/2014/main" id="{218E93A3-47B4-4071-BE69-2687EE2F0A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038" y="2752829"/>
              <a:ext cx="768970" cy="7177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CDB8E72-AB7F-48DB-B134-7B67AE490D73}"/>
                </a:ext>
              </a:extLst>
            </p:cNvPr>
            <p:cNvSpPr txBox="1"/>
            <p:nvPr/>
          </p:nvSpPr>
          <p:spPr>
            <a:xfrm>
              <a:off x="9672149" y="3604416"/>
              <a:ext cx="969155" cy="409098"/>
            </a:xfrm>
            <a:prstGeom prst="rect">
              <a:avLst/>
            </a:prstGeom>
            <a:noFill/>
          </p:spPr>
          <p:txBody>
            <a:bodyPr wrap="square" rtlCol="0">
              <a:spAutoFit/>
            </a:bodyPr>
            <a:lstStyle/>
            <a:p>
              <a:pPr algn="ctr"/>
              <a:r>
                <a:rPr lang="en-US" b="1" dirty="0"/>
                <a:t>HOL4</a:t>
              </a:r>
            </a:p>
          </p:txBody>
        </p:sp>
        <p:pic>
          <p:nvPicPr>
            <p:cNvPr id="10" name="Graphic 9">
              <a:extLst>
                <a:ext uri="{FF2B5EF4-FFF2-40B4-BE49-F238E27FC236}">
                  <a16:creationId xmlns:a16="http://schemas.microsoft.com/office/drawing/2014/main" id="{65231218-E49F-4879-A453-265978776C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72038" y="4056082"/>
              <a:ext cx="1077458" cy="878302"/>
            </a:xfrm>
            <a:prstGeom prst="rect">
              <a:avLst/>
            </a:prstGeom>
          </p:spPr>
        </p:pic>
        <p:cxnSp>
          <p:nvCxnSpPr>
            <p:cNvPr id="17" name="Connector: Curved 16">
              <a:extLst>
                <a:ext uri="{FF2B5EF4-FFF2-40B4-BE49-F238E27FC236}">
                  <a16:creationId xmlns:a16="http://schemas.microsoft.com/office/drawing/2014/main" id="{86C5F946-FB78-4F50-B4F1-71D2A2AB3F3C}"/>
                </a:ext>
              </a:extLst>
            </p:cNvPr>
            <p:cNvCxnSpPr>
              <a:cxnSpLocks/>
            </p:cNvCxnSpPr>
            <p:nvPr/>
          </p:nvCxnSpPr>
          <p:spPr>
            <a:xfrm flipV="1">
              <a:off x="8173761" y="2649262"/>
              <a:ext cx="867531" cy="1231271"/>
            </a:xfrm>
            <a:prstGeom prst="curvedConnector2">
              <a:avLst/>
            </a:prstGeom>
            <a:ln w="1397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24" name="Connector: Curved 23">
              <a:extLst>
                <a:ext uri="{FF2B5EF4-FFF2-40B4-BE49-F238E27FC236}">
                  <a16:creationId xmlns:a16="http://schemas.microsoft.com/office/drawing/2014/main" id="{03933C8F-FCB9-4365-AEBC-52B6D3DE0D5A}"/>
                </a:ext>
              </a:extLst>
            </p:cNvPr>
            <p:cNvCxnSpPr>
              <a:cxnSpLocks/>
            </p:cNvCxnSpPr>
            <p:nvPr/>
          </p:nvCxnSpPr>
          <p:spPr>
            <a:xfrm flipV="1">
              <a:off x="8173761" y="3228391"/>
              <a:ext cx="1304328" cy="652141"/>
            </a:xfrm>
            <a:prstGeom prst="curvedConnector3">
              <a:avLst>
                <a:gd name="adj1" fmla="val 63940"/>
              </a:avLst>
            </a:prstGeom>
            <a:ln w="1397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3" name="Connector: Curved 32">
              <a:extLst>
                <a:ext uri="{FF2B5EF4-FFF2-40B4-BE49-F238E27FC236}">
                  <a16:creationId xmlns:a16="http://schemas.microsoft.com/office/drawing/2014/main" id="{F57C2471-ABA8-4BEA-B615-C08E4D793286}"/>
                </a:ext>
              </a:extLst>
            </p:cNvPr>
            <p:cNvCxnSpPr>
              <a:cxnSpLocks/>
            </p:cNvCxnSpPr>
            <p:nvPr/>
          </p:nvCxnSpPr>
          <p:spPr>
            <a:xfrm flipV="1">
              <a:off x="8173761" y="3742704"/>
              <a:ext cx="1534343" cy="137829"/>
            </a:xfrm>
            <a:prstGeom prst="curvedConnector3">
              <a:avLst>
                <a:gd name="adj1" fmla="val 59243"/>
              </a:avLst>
            </a:prstGeom>
            <a:ln w="139700" cmpd="sng">
              <a:solidFill>
                <a:schemeClr val="accent4"/>
              </a:solidFill>
              <a:tailEnd type="triangle" w="sm" len="sm"/>
            </a:ln>
          </p:spPr>
          <p:style>
            <a:lnRef idx="3">
              <a:schemeClr val="accent4"/>
            </a:lnRef>
            <a:fillRef idx="0">
              <a:schemeClr val="accent4"/>
            </a:fillRef>
            <a:effectRef idx="2">
              <a:schemeClr val="accent4"/>
            </a:effectRef>
            <a:fontRef idx="minor">
              <a:schemeClr val="tx1"/>
            </a:fontRef>
          </p:style>
        </p:cxnSp>
        <p:cxnSp>
          <p:nvCxnSpPr>
            <p:cNvPr id="36" name="Connector: Curved 35">
              <a:extLst>
                <a:ext uri="{FF2B5EF4-FFF2-40B4-BE49-F238E27FC236}">
                  <a16:creationId xmlns:a16="http://schemas.microsoft.com/office/drawing/2014/main" id="{88CDF52C-A50A-428E-89B6-490AB5137959}"/>
                </a:ext>
              </a:extLst>
            </p:cNvPr>
            <p:cNvCxnSpPr>
              <a:cxnSpLocks/>
            </p:cNvCxnSpPr>
            <p:nvPr/>
          </p:nvCxnSpPr>
          <p:spPr>
            <a:xfrm>
              <a:off x="8173761" y="3880533"/>
              <a:ext cx="1440570" cy="416414"/>
            </a:xfrm>
            <a:prstGeom prst="curvedConnector3">
              <a:avLst>
                <a:gd name="adj1" fmla="val 64237"/>
              </a:avLst>
            </a:prstGeom>
            <a:ln w="1397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cxnSp>
          <p:nvCxnSpPr>
            <p:cNvPr id="44" name="Connector: Curved 43">
              <a:extLst>
                <a:ext uri="{FF2B5EF4-FFF2-40B4-BE49-F238E27FC236}">
                  <a16:creationId xmlns:a16="http://schemas.microsoft.com/office/drawing/2014/main" id="{A147C79A-7107-47C0-85D3-BDC516A95000}"/>
                </a:ext>
              </a:extLst>
            </p:cNvPr>
            <p:cNvCxnSpPr>
              <a:cxnSpLocks/>
            </p:cNvCxnSpPr>
            <p:nvPr/>
          </p:nvCxnSpPr>
          <p:spPr>
            <a:xfrm>
              <a:off x="8173761" y="3880532"/>
              <a:ext cx="652164" cy="1317276"/>
            </a:xfrm>
            <a:prstGeom prst="curvedConnector2">
              <a:avLst/>
            </a:prstGeom>
            <a:ln w="1397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cxnSp>
          <p:nvCxnSpPr>
            <p:cNvPr id="129" name="Connector: Curved 128">
              <a:extLst>
                <a:ext uri="{FF2B5EF4-FFF2-40B4-BE49-F238E27FC236}">
                  <a16:creationId xmlns:a16="http://schemas.microsoft.com/office/drawing/2014/main" id="{0C01DA42-A1DB-4D14-A897-EEA98D0FF3FF}"/>
                </a:ext>
              </a:extLst>
            </p:cNvPr>
            <p:cNvCxnSpPr>
              <a:cxnSpLocks/>
            </p:cNvCxnSpPr>
            <p:nvPr/>
          </p:nvCxnSpPr>
          <p:spPr>
            <a:xfrm>
              <a:off x="8173761" y="3880532"/>
              <a:ext cx="1193458" cy="1099251"/>
            </a:xfrm>
            <a:prstGeom prst="curvedConnector3">
              <a:avLst>
                <a:gd name="adj1" fmla="val 68282"/>
              </a:avLst>
            </a:prstGeom>
            <a:ln w="139700" cmpd="sng">
              <a:solidFill>
                <a:schemeClr val="accent4"/>
              </a:solidFill>
              <a:prstDash val="solid"/>
              <a:tailEnd type="triangle" w="sm" len="sm"/>
            </a:ln>
          </p:spPr>
          <p:style>
            <a:lnRef idx="3">
              <a:schemeClr val="accent4"/>
            </a:lnRef>
            <a:fillRef idx="0">
              <a:schemeClr val="accent4"/>
            </a:fillRef>
            <a:effectRef idx="2">
              <a:schemeClr val="accent4"/>
            </a:effectRef>
            <a:fontRef idx="minor">
              <a:schemeClr val="tx1"/>
            </a:fontRef>
          </p:style>
        </p:cxnSp>
        <p:pic>
          <p:nvPicPr>
            <p:cNvPr id="80" name="Ok">
              <a:extLst>
                <a:ext uri="{FF2B5EF4-FFF2-40B4-BE49-F238E27FC236}">
                  <a16:creationId xmlns:a16="http://schemas.microsoft.com/office/drawing/2014/main" id="{7017302D-EB53-4A30-B30F-0F1BD3E11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835" y="2187826"/>
              <a:ext cx="460031" cy="429411"/>
            </a:xfrm>
            <a:prstGeom prst="rect">
              <a:avLst/>
            </a:prstGeom>
          </p:spPr>
        </p:pic>
        <p:sp>
          <p:nvSpPr>
            <p:cNvPr id="109" name="TextBox 108">
              <a:extLst>
                <a:ext uri="{FF2B5EF4-FFF2-40B4-BE49-F238E27FC236}">
                  <a16:creationId xmlns:a16="http://schemas.microsoft.com/office/drawing/2014/main" id="{BAABFCC8-5560-4983-A4F6-AF26F2F33E55}"/>
                </a:ext>
              </a:extLst>
            </p:cNvPr>
            <p:cNvSpPr txBox="1"/>
            <p:nvPr/>
          </p:nvSpPr>
          <p:spPr>
            <a:xfrm>
              <a:off x="9165273" y="4882544"/>
              <a:ext cx="969155" cy="409098"/>
            </a:xfrm>
            <a:prstGeom prst="rect">
              <a:avLst/>
            </a:prstGeom>
            <a:noFill/>
          </p:spPr>
          <p:txBody>
            <a:bodyPr wrap="square" rtlCol="0">
              <a:spAutoFit/>
            </a:bodyPr>
            <a:lstStyle/>
            <a:p>
              <a:pPr algn="ctr"/>
              <a:r>
                <a:rPr lang="en-US" b="1" dirty="0"/>
                <a:t>. . .</a:t>
              </a:r>
            </a:p>
          </p:txBody>
        </p:sp>
        <p:sp>
          <p:nvSpPr>
            <p:cNvPr id="3" name="Rectangle 2">
              <a:extLst>
                <a:ext uri="{FF2B5EF4-FFF2-40B4-BE49-F238E27FC236}">
                  <a16:creationId xmlns:a16="http://schemas.microsoft.com/office/drawing/2014/main" id="{7B954085-527D-F8D9-E216-75DECDE34CCD}"/>
                </a:ext>
              </a:extLst>
            </p:cNvPr>
            <p:cNvSpPr/>
            <p:nvPr/>
          </p:nvSpPr>
          <p:spPr>
            <a:xfrm>
              <a:off x="7678518" y="3778555"/>
              <a:ext cx="1178608" cy="22406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t>Pure model</a:t>
              </a:r>
            </a:p>
          </p:txBody>
        </p:sp>
        <p:pic>
          <p:nvPicPr>
            <p:cNvPr id="13" name="Ok">
              <a:extLst>
                <a:ext uri="{FF2B5EF4-FFF2-40B4-BE49-F238E27FC236}">
                  <a16:creationId xmlns:a16="http://schemas.microsoft.com/office/drawing/2014/main" id="{2AB2C59D-8D1E-75FF-4F77-CF933903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959" y="2906868"/>
              <a:ext cx="460031" cy="429411"/>
            </a:xfrm>
            <a:prstGeom prst="rect">
              <a:avLst/>
            </a:prstGeom>
          </p:spPr>
        </p:pic>
        <p:pic>
          <p:nvPicPr>
            <p:cNvPr id="19" name="Ok" descr="Icon&#10;&#10;Description automatically generated">
              <a:extLst>
                <a:ext uri="{FF2B5EF4-FFF2-40B4-BE49-F238E27FC236}">
                  <a16:creationId xmlns:a16="http://schemas.microsoft.com/office/drawing/2014/main" id="{62C1191F-1BC0-655D-7D63-A8D7DF7CD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1975" y="3562623"/>
              <a:ext cx="460031" cy="429411"/>
            </a:xfrm>
            <a:prstGeom prst="rect">
              <a:avLst/>
            </a:prstGeom>
          </p:spPr>
        </p:pic>
        <p:sp>
          <p:nvSpPr>
            <p:cNvPr id="5" name="Rustc">
              <a:extLst>
                <a:ext uri="{FF2B5EF4-FFF2-40B4-BE49-F238E27FC236}">
                  <a16:creationId xmlns:a16="http://schemas.microsoft.com/office/drawing/2014/main" id="{E427A4BB-6E55-F879-07A1-1F5B6EAF2BC7}"/>
                </a:ext>
              </a:extLst>
            </p:cNvPr>
            <p:cNvSpPr/>
            <p:nvPr/>
          </p:nvSpPr>
          <p:spPr>
            <a:xfrm>
              <a:off x="2309659" y="3547217"/>
              <a:ext cx="1100944" cy="675596"/>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sz="1600" b="1" dirty="0" err="1"/>
                <a:t>Rustc</a:t>
              </a:r>
              <a:endParaRPr lang="en-US" sz="1600" b="1" dirty="0"/>
            </a:p>
          </p:txBody>
        </p:sp>
        <p:pic>
          <p:nvPicPr>
            <p:cNvPr id="14" name="Rust">
              <a:extLst>
                <a:ext uri="{FF2B5EF4-FFF2-40B4-BE49-F238E27FC236}">
                  <a16:creationId xmlns:a16="http://schemas.microsoft.com/office/drawing/2014/main" id="{067D7D2C-716B-EB42-166D-222762E3C1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4473" y="3455270"/>
              <a:ext cx="807422" cy="807422"/>
            </a:xfrm>
            <a:prstGeom prst="rect">
              <a:avLst/>
            </a:prstGeom>
          </p:spPr>
        </p:pic>
        <p:sp>
          <p:nvSpPr>
            <p:cNvPr id="8" name="Aeneas (big)">
              <a:extLst>
                <a:ext uri="{FF2B5EF4-FFF2-40B4-BE49-F238E27FC236}">
                  <a16:creationId xmlns:a16="http://schemas.microsoft.com/office/drawing/2014/main" id="{2C1D8577-56BE-B364-3787-2A0936D7E48D}"/>
                </a:ext>
              </a:extLst>
            </p:cNvPr>
            <p:cNvSpPr/>
            <p:nvPr/>
          </p:nvSpPr>
          <p:spPr>
            <a:xfrm>
              <a:off x="4402701" y="3547030"/>
              <a:ext cx="3286636" cy="675596"/>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600" b="1" dirty="0"/>
                <a:t>Aeneas</a:t>
              </a:r>
            </a:p>
          </p:txBody>
        </p:sp>
        <p:sp>
          <p:nvSpPr>
            <p:cNvPr id="51" name="LLBC">
              <a:extLst>
                <a:ext uri="{FF2B5EF4-FFF2-40B4-BE49-F238E27FC236}">
                  <a16:creationId xmlns:a16="http://schemas.microsoft.com/office/drawing/2014/main" id="{F3A98F27-FB9D-CC96-E779-5C12545DF695}"/>
                </a:ext>
              </a:extLst>
            </p:cNvPr>
            <p:cNvSpPr/>
            <p:nvPr/>
          </p:nvSpPr>
          <p:spPr>
            <a:xfrm rot="1007686">
              <a:off x="4398925" y="3818198"/>
              <a:ext cx="665868" cy="29622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t>LLBC</a:t>
              </a:r>
            </a:p>
          </p:txBody>
        </p:sp>
        <p:sp>
          <p:nvSpPr>
            <p:cNvPr id="52" name="Exec Trace">
              <a:extLst>
                <a:ext uri="{FF2B5EF4-FFF2-40B4-BE49-F238E27FC236}">
                  <a16:creationId xmlns:a16="http://schemas.microsoft.com/office/drawing/2014/main" id="{A2E9C37A-5863-E31F-A3BC-02590B24520F}"/>
                </a:ext>
              </a:extLst>
            </p:cNvPr>
            <p:cNvSpPr/>
            <p:nvPr/>
          </p:nvSpPr>
          <p:spPr>
            <a:xfrm rot="20841093">
              <a:off x="7068404" y="3841312"/>
              <a:ext cx="654135" cy="249998"/>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p>
          </p:txBody>
        </p:sp>
        <p:sp>
          <p:nvSpPr>
            <p:cNvPr id="54" name="Symbolic Execution">
              <a:extLst>
                <a:ext uri="{FF2B5EF4-FFF2-40B4-BE49-F238E27FC236}">
                  <a16:creationId xmlns:a16="http://schemas.microsoft.com/office/drawing/2014/main" id="{C87DE3A6-2B99-D70A-AF25-165EC59E9B25}"/>
                </a:ext>
              </a:extLst>
            </p:cNvPr>
            <p:cNvSpPr/>
            <p:nvPr/>
          </p:nvSpPr>
          <p:spPr>
            <a:xfrm>
              <a:off x="5036790" y="3873168"/>
              <a:ext cx="2043102" cy="302141"/>
            </a:xfrm>
            <a:prstGeom prst="roundRect">
              <a:avLst/>
            </a:prstGeom>
            <a:solidFill>
              <a:schemeClr val="accent2">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a:t>Symbolic Execution</a:t>
              </a:r>
            </a:p>
          </p:txBody>
        </p:sp>
      </p:grpSp>
      <p:grpSp>
        <p:nvGrpSpPr>
          <p:cNvPr id="25" name="Borrow checker">
            <a:extLst>
              <a:ext uri="{FF2B5EF4-FFF2-40B4-BE49-F238E27FC236}">
                <a16:creationId xmlns:a16="http://schemas.microsoft.com/office/drawing/2014/main" id="{2C96FF06-BEAC-750B-AD90-EA490B5352F6}"/>
              </a:ext>
            </a:extLst>
          </p:cNvPr>
          <p:cNvGrpSpPr/>
          <p:nvPr/>
        </p:nvGrpSpPr>
        <p:grpSpPr>
          <a:xfrm>
            <a:off x="5724789" y="4236885"/>
            <a:ext cx="1999532" cy="812410"/>
            <a:chOff x="2670188" y="1504416"/>
            <a:chExt cx="1736431" cy="812410"/>
          </a:xfrm>
        </p:grpSpPr>
        <p:cxnSp>
          <p:nvCxnSpPr>
            <p:cNvPr id="43" name="Straight Arrow Connector 42">
              <a:extLst>
                <a:ext uri="{FF2B5EF4-FFF2-40B4-BE49-F238E27FC236}">
                  <a16:creationId xmlns:a16="http://schemas.microsoft.com/office/drawing/2014/main" id="{52CC213B-B890-E947-DD0E-4CA761E0E1B0}"/>
                </a:ext>
              </a:extLst>
            </p:cNvPr>
            <p:cNvCxnSpPr>
              <a:cxnSpLocks/>
            </p:cNvCxnSpPr>
            <p:nvPr/>
          </p:nvCxnSpPr>
          <p:spPr>
            <a:xfrm flipH="1" flipV="1">
              <a:off x="3237645" y="1504416"/>
              <a:ext cx="252786" cy="4692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F102E659-8F69-0A67-A4A4-E8E4D4218104}"/>
                </a:ext>
              </a:extLst>
            </p:cNvPr>
            <p:cNvSpPr txBox="1"/>
            <p:nvPr/>
          </p:nvSpPr>
          <p:spPr>
            <a:xfrm>
              <a:off x="2670188" y="1947494"/>
              <a:ext cx="1736431"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cs typeface="Segoe UI"/>
                </a:rPr>
                <a:t>Borrow-checker!</a:t>
              </a:r>
              <a:endParaRPr lang="en-US" dirty="0">
                <a:latin typeface="Consolas"/>
              </a:endParaRPr>
            </a:p>
          </p:txBody>
        </p:sp>
      </p:grpSp>
      <p:sp>
        <p:nvSpPr>
          <p:cNvPr id="56" name="TextBox 55">
            <a:extLst>
              <a:ext uri="{FF2B5EF4-FFF2-40B4-BE49-F238E27FC236}">
                <a16:creationId xmlns:a16="http://schemas.microsoft.com/office/drawing/2014/main" id="{62A21BEE-980A-14A3-B5F4-08DA36D1F7CD}"/>
              </a:ext>
            </a:extLst>
          </p:cNvPr>
          <p:cNvSpPr txBox="1"/>
          <p:nvPr/>
        </p:nvSpPr>
        <p:spPr>
          <a:xfrm>
            <a:off x="778216" y="1937962"/>
            <a:ext cx="6690992" cy="369332"/>
          </a:xfrm>
          <a:prstGeom prst="rect">
            <a:avLst/>
          </a:prstGeom>
          <a:noFill/>
        </p:spPr>
        <p:txBody>
          <a:bodyPr wrap="square" rtlCol="0">
            <a:spAutoFit/>
          </a:bodyPr>
          <a:lstStyle/>
          <a:p>
            <a:r>
              <a:rPr lang="en-FR" dirty="0"/>
              <a:t>New toolchain based on </a:t>
            </a:r>
            <a:r>
              <a:rPr lang="en-FR" b="1" dirty="0"/>
              <a:t>Noise* </a:t>
            </a:r>
            <a:r>
              <a:rPr lang="en-FR" dirty="0"/>
              <a:t>and </a:t>
            </a:r>
            <a:r>
              <a:rPr lang="en-FR" b="1" dirty="0"/>
              <a:t>streaming hash</a:t>
            </a:r>
            <a:r>
              <a:rPr lang="en-FR" dirty="0"/>
              <a:t> projects:</a:t>
            </a:r>
          </a:p>
        </p:txBody>
      </p:sp>
      <p:grpSp>
        <p:nvGrpSpPr>
          <p:cNvPr id="41" name="No reasoning about memory">
            <a:extLst>
              <a:ext uri="{FF2B5EF4-FFF2-40B4-BE49-F238E27FC236}">
                <a16:creationId xmlns:a16="http://schemas.microsoft.com/office/drawing/2014/main" id="{D6A5AB3C-18A8-2AB5-2CCF-A7B50B3CD57E}"/>
              </a:ext>
            </a:extLst>
          </p:cNvPr>
          <p:cNvGrpSpPr/>
          <p:nvPr/>
        </p:nvGrpSpPr>
        <p:grpSpPr>
          <a:xfrm>
            <a:off x="6840146" y="2565335"/>
            <a:ext cx="2215006" cy="1180302"/>
            <a:chOff x="2562029" y="1751333"/>
            <a:chExt cx="1923552" cy="1180302"/>
          </a:xfrm>
        </p:grpSpPr>
        <p:cxnSp>
          <p:nvCxnSpPr>
            <p:cNvPr id="49" name="Straight Arrow Connector 48">
              <a:extLst>
                <a:ext uri="{FF2B5EF4-FFF2-40B4-BE49-F238E27FC236}">
                  <a16:creationId xmlns:a16="http://schemas.microsoft.com/office/drawing/2014/main" id="{64B6FBE0-6905-A1D5-D223-E90CC1FE6D3A}"/>
                </a:ext>
              </a:extLst>
            </p:cNvPr>
            <p:cNvCxnSpPr>
              <a:cxnSpLocks/>
            </p:cNvCxnSpPr>
            <p:nvPr/>
          </p:nvCxnSpPr>
          <p:spPr>
            <a:xfrm>
              <a:off x="3764964" y="2410955"/>
              <a:ext cx="188687" cy="5206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8BC5AD8-58A5-2B10-0133-252527AA0165}"/>
                </a:ext>
              </a:extLst>
            </p:cNvPr>
            <p:cNvSpPr txBox="1"/>
            <p:nvPr/>
          </p:nvSpPr>
          <p:spPr>
            <a:xfrm>
              <a:off x="2562029" y="1751333"/>
              <a:ext cx="1923552"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cs typeface="Segoe UI"/>
                </a:rPr>
                <a:t>No reasoning about memory</a:t>
              </a:r>
              <a:endParaRPr lang="en-US" dirty="0">
                <a:latin typeface="Consolas"/>
              </a:endParaRPr>
            </a:p>
          </p:txBody>
        </p:sp>
      </p:grpSp>
      <p:grpSp>
        <p:nvGrpSpPr>
          <p:cNvPr id="9" name="Gives memory safety">
            <a:extLst>
              <a:ext uri="{FF2B5EF4-FFF2-40B4-BE49-F238E27FC236}">
                <a16:creationId xmlns:a16="http://schemas.microsoft.com/office/drawing/2014/main" id="{CF26F593-15AA-7325-8BDD-88DAC947B32E}"/>
              </a:ext>
            </a:extLst>
          </p:cNvPr>
          <p:cNvGrpSpPr/>
          <p:nvPr/>
        </p:nvGrpSpPr>
        <p:grpSpPr>
          <a:xfrm>
            <a:off x="2064747" y="2847814"/>
            <a:ext cx="2505285" cy="868089"/>
            <a:chOff x="2677141" y="2063546"/>
            <a:chExt cx="2175632" cy="868089"/>
          </a:xfrm>
        </p:grpSpPr>
        <p:cxnSp>
          <p:nvCxnSpPr>
            <p:cNvPr id="21" name="Straight Arrow Connector 20">
              <a:extLst>
                <a:ext uri="{FF2B5EF4-FFF2-40B4-BE49-F238E27FC236}">
                  <a16:creationId xmlns:a16="http://schemas.microsoft.com/office/drawing/2014/main" id="{2D09ED76-5DA3-0765-5B64-54109F5A2D93}"/>
                </a:ext>
              </a:extLst>
            </p:cNvPr>
            <p:cNvCxnSpPr>
              <a:cxnSpLocks/>
            </p:cNvCxnSpPr>
            <p:nvPr/>
          </p:nvCxnSpPr>
          <p:spPr>
            <a:xfrm>
              <a:off x="3764964" y="2410955"/>
              <a:ext cx="188687" cy="5206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6DF6E2F-4F84-45FC-A7C5-B91A51D68B39}"/>
                </a:ext>
              </a:extLst>
            </p:cNvPr>
            <p:cNvSpPr txBox="1"/>
            <p:nvPr/>
          </p:nvSpPr>
          <p:spPr>
            <a:xfrm>
              <a:off x="2677146" y="2063546"/>
              <a:ext cx="2175636"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cs typeface="Segoe UI"/>
                </a:rPr>
                <a:t>Gives memory safety</a:t>
              </a:r>
              <a:endParaRPr lang="en-US" dirty="0">
                <a:latin typeface="Consolas"/>
              </a:endParaRPr>
            </a:p>
          </p:txBody>
        </p:sp>
      </p:grpSp>
      <p:grpSp>
        <p:nvGrpSpPr>
          <p:cNvPr id="16" name="Operational semantics for Rust">
            <a:extLst>
              <a:ext uri="{FF2B5EF4-FFF2-40B4-BE49-F238E27FC236}">
                <a16:creationId xmlns:a16="http://schemas.microsoft.com/office/drawing/2014/main" id="{F6D034D0-6734-226C-7725-6182D1FEA6C4}"/>
              </a:ext>
            </a:extLst>
          </p:cNvPr>
          <p:cNvGrpSpPr/>
          <p:nvPr/>
        </p:nvGrpSpPr>
        <p:grpSpPr>
          <a:xfrm>
            <a:off x="3064968" y="4033219"/>
            <a:ext cx="2233310" cy="1237870"/>
            <a:chOff x="2205256" y="1319082"/>
            <a:chExt cx="1939448" cy="1237870"/>
          </a:xfrm>
        </p:grpSpPr>
        <p:cxnSp>
          <p:nvCxnSpPr>
            <p:cNvPr id="22" name="Straight Arrow Connector 21">
              <a:extLst>
                <a:ext uri="{FF2B5EF4-FFF2-40B4-BE49-F238E27FC236}">
                  <a16:creationId xmlns:a16="http://schemas.microsoft.com/office/drawing/2014/main" id="{49B8A727-5F3A-684B-F405-B5A49662F1D7}"/>
                </a:ext>
              </a:extLst>
            </p:cNvPr>
            <p:cNvCxnSpPr>
              <a:cxnSpLocks/>
            </p:cNvCxnSpPr>
            <p:nvPr/>
          </p:nvCxnSpPr>
          <p:spPr>
            <a:xfrm flipV="1">
              <a:off x="3224575" y="1319082"/>
              <a:ext cx="231259" cy="6075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269D26-CFBE-85F7-A91B-AC47D07CA79B}"/>
                </a:ext>
              </a:extLst>
            </p:cNvPr>
            <p:cNvSpPr txBox="1"/>
            <p:nvPr/>
          </p:nvSpPr>
          <p:spPr>
            <a:xfrm>
              <a:off x="2205256" y="1910621"/>
              <a:ext cx="1939448"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dirty="0">
                  <a:cs typeface="Segoe UI"/>
                </a:rPr>
                <a:t>Operational semantics for Rust</a:t>
              </a:r>
              <a:endParaRPr lang="en-US" dirty="0">
                <a:latin typeface="Consolas"/>
              </a:endParaRPr>
            </a:p>
          </p:txBody>
        </p:sp>
      </p:grpSp>
    </p:spTree>
    <p:extLst>
      <p:ext uri="{BB962C8B-B14F-4D97-AF65-F5344CB8AC3E}">
        <p14:creationId xmlns:p14="http://schemas.microsoft.com/office/powerpoint/2010/main" val="22820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FDD94C-37C7-680A-B84B-F9C209A6120A}"/>
              </a:ext>
            </a:extLst>
          </p:cNvPr>
          <p:cNvSpPr>
            <a:spLocks noGrp="1"/>
          </p:cNvSpPr>
          <p:nvPr>
            <p:ph type="sldNum" sz="quarter" idx="12"/>
          </p:nvPr>
        </p:nvSpPr>
        <p:spPr/>
        <p:txBody>
          <a:bodyPr/>
          <a:lstStyle/>
          <a:p>
            <a:fld id="{515FE655-FEAC-4907-96EE-E5DDF44A632D}" type="slidenum">
              <a:rPr lang="en-US" smtClean="0"/>
              <a:t>27</a:t>
            </a:fld>
            <a:endParaRPr lang="en-US"/>
          </a:p>
        </p:txBody>
      </p:sp>
    </p:spTree>
    <p:extLst>
      <p:ext uri="{BB962C8B-B14F-4D97-AF65-F5344CB8AC3E}">
        <p14:creationId xmlns:p14="http://schemas.microsoft.com/office/powerpoint/2010/main" val="1021729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ncr 1">
            <a:extLst>
              <a:ext uri="{FF2B5EF4-FFF2-40B4-BE49-F238E27FC236}">
                <a16:creationId xmlns:a16="http://schemas.microsoft.com/office/drawing/2014/main" id="{9A03C59C-CDF9-CC12-3462-523F33B68691}"/>
              </a:ext>
            </a:extLst>
          </p:cNvPr>
          <p:cNvSpPr txBox="1"/>
          <p:nvPr/>
        </p:nvSpPr>
        <p:spPr>
          <a:xfrm>
            <a:off x="6184234" y="2324051"/>
            <a:ext cx="5141492" cy="646331"/>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(x : U32) : (</a:t>
            </a:r>
            <a:r>
              <a:rPr lang="en-GB" dirty="0">
                <a:solidFill>
                  <a:srgbClr val="2D2D2D"/>
                </a:solidFill>
                <a:latin typeface="Consolas" panose="020B0609020204030204" pitchFamily="49" charset="0"/>
                <a:cs typeface="Consolas" panose="020B0609020204030204" pitchFamily="49" charset="0"/>
              </a:rPr>
              <a:t>() × () → U32) :=</a:t>
            </a:r>
            <a:endParaRPr lang="en-GB" sz="1800" dirty="0">
              <a:solidFill>
                <a:srgbClr val="2D2D2D"/>
              </a:solidFill>
              <a:latin typeface="Consolas" panose="020B0609020204030204" pitchFamily="49" charset="0"/>
              <a:cs typeface="Consolas" panose="020B0609020204030204" pitchFamily="49" charset="0"/>
            </a:endParaRPr>
          </a:p>
          <a:p>
            <a:r>
              <a:rPr lang="en-GB" dirty="0">
                <a:solidFill>
                  <a:srgbClr val="2D2D2D"/>
                </a:solidFill>
                <a:latin typeface="Consolas" panose="020B0609020204030204" pitchFamily="49" charset="0"/>
                <a:cs typeface="Consolas" panose="020B0609020204030204" pitchFamily="49" charset="0"/>
              </a:rPr>
              <a:t>  ((), </a:t>
            </a:r>
            <a:r>
              <a:rPr lang="en-GB" dirty="0">
                <a:solidFill>
                  <a:srgbClr val="0000FF"/>
                </a:solidFill>
                <a:latin typeface="Consolas" panose="020B0609020204030204" pitchFamily="49" charset="0"/>
                <a:cs typeface="Consolas" panose="020B0609020204030204" pitchFamily="49" charset="0"/>
              </a:rPr>
              <a:t>fun</a:t>
            </a:r>
            <a:r>
              <a:rPr lang="en-GB" dirty="0">
                <a:solidFill>
                  <a:srgbClr val="2D2D2D"/>
                </a:solidFill>
                <a:latin typeface="Consolas" panose="020B0609020204030204" pitchFamily="49" charset="0"/>
                <a:cs typeface="Consolas" panose="020B0609020204030204" pitchFamily="49" charset="0"/>
              </a:rPr>
              <a:t> () =&gt; x </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#u32)</a:t>
            </a:r>
            <a:endParaRPr lang="en-FR" dirty="0">
              <a:latin typeface="Consolas" panose="020B0609020204030204" pitchFamily="49" charset="0"/>
              <a:cs typeface="Consolas" panose="020B0609020204030204" pitchFamily="49" charset="0"/>
            </a:endParaRPr>
          </a:p>
        </p:txBody>
      </p:sp>
      <p:sp>
        <p:nvSpPr>
          <p:cNvPr id="2" name="Title 1">
            <a:extLst>
              <a:ext uri="{FF2B5EF4-FFF2-40B4-BE49-F238E27FC236}">
                <a16:creationId xmlns:a16="http://schemas.microsoft.com/office/drawing/2014/main" id="{F336AE4D-6F07-1ABF-741D-C5D57C591633}"/>
              </a:ext>
            </a:extLst>
          </p:cNvPr>
          <p:cNvSpPr>
            <a:spLocks noGrp="1"/>
          </p:cNvSpPr>
          <p:nvPr>
            <p:ph type="title"/>
          </p:nvPr>
        </p:nvSpPr>
        <p:spPr/>
        <p:txBody>
          <a:bodyPr/>
          <a:lstStyle/>
          <a:p>
            <a:r>
              <a:rPr lang="en-FR" dirty="0"/>
              <a:t>Translation Examples - Lean (i)</a:t>
            </a:r>
          </a:p>
        </p:txBody>
      </p:sp>
      <p:sp>
        <p:nvSpPr>
          <p:cNvPr id="4" name="Slide Number Placeholder 3">
            <a:extLst>
              <a:ext uri="{FF2B5EF4-FFF2-40B4-BE49-F238E27FC236}">
                <a16:creationId xmlns:a16="http://schemas.microsoft.com/office/drawing/2014/main" id="{35CAA58E-3D07-75A1-74AE-FF5D3CA74E58}"/>
              </a:ext>
            </a:extLst>
          </p:cNvPr>
          <p:cNvSpPr>
            <a:spLocks noGrp="1"/>
          </p:cNvSpPr>
          <p:nvPr>
            <p:ph type="sldNum" sz="quarter" idx="12"/>
          </p:nvPr>
        </p:nvSpPr>
        <p:spPr/>
        <p:txBody>
          <a:bodyPr/>
          <a:lstStyle/>
          <a:p>
            <a:fld id="{515FE655-FEAC-4907-96EE-E5DDF44A632D}" type="slidenum">
              <a:rPr lang="en-US" smtClean="0"/>
              <a:t>28</a:t>
            </a:fld>
            <a:endParaRPr lang="en-US" dirty="0"/>
          </a:p>
        </p:txBody>
      </p:sp>
      <p:sp>
        <p:nvSpPr>
          <p:cNvPr id="10" name="incr 2">
            <a:extLst>
              <a:ext uri="{FF2B5EF4-FFF2-40B4-BE49-F238E27FC236}">
                <a16:creationId xmlns:a16="http://schemas.microsoft.com/office/drawing/2014/main" id="{1457B0E4-5A69-99E0-CE0E-B0AFC785ABA1}"/>
              </a:ext>
            </a:extLst>
          </p:cNvPr>
          <p:cNvSpPr txBox="1"/>
          <p:nvPr/>
        </p:nvSpPr>
        <p:spPr>
          <a:xfrm>
            <a:off x="6184233" y="2324051"/>
            <a:ext cx="5141491" cy="646331"/>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(x : U32) : U32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x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#u32</a:t>
            </a:r>
            <a:endParaRPr lang="en-FR" dirty="0">
              <a:latin typeface="Consolas" panose="020B0609020204030204" pitchFamily="49" charset="0"/>
              <a:cs typeface="Consolas" panose="020B0609020204030204" pitchFamily="49" charset="0"/>
            </a:endParaRPr>
          </a:p>
        </p:txBody>
      </p:sp>
      <p:sp>
        <p:nvSpPr>
          <p:cNvPr id="20" name="incr 3">
            <a:extLst>
              <a:ext uri="{FF2B5EF4-FFF2-40B4-BE49-F238E27FC236}">
                <a16:creationId xmlns:a16="http://schemas.microsoft.com/office/drawing/2014/main" id="{3892A851-C6FD-3D3D-F0DC-B287E83FB386}"/>
              </a:ext>
            </a:extLst>
          </p:cNvPr>
          <p:cNvSpPr txBox="1"/>
          <p:nvPr/>
        </p:nvSpPr>
        <p:spPr>
          <a:xfrm>
            <a:off x="6184234" y="2324051"/>
            <a:ext cx="5141490" cy="646331"/>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(x : U32) : Result U32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x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#u32</a:t>
            </a:r>
            <a:endParaRPr lang="en-FR" dirty="0">
              <a:latin typeface="Consolas" panose="020B0609020204030204" pitchFamily="49" charset="0"/>
              <a:cs typeface="Consolas" panose="020B0609020204030204" pitchFamily="49" charset="0"/>
            </a:endParaRPr>
          </a:p>
        </p:txBody>
      </p:sp>
      <p:sp>
        <p:nvSpPr>
          <p:cNvPr id="14" name="TextBox 13">
            <a:extLst>
              <a:ext uri="{FF2B5EF4-FFF2-40B4-BE49-F238E27FC236}">
                <a16:creationId xmlns:a16="http://schemas.microsoft.com/office/drawing/2014/main" id="{B80ED163-4E65-6513-8A9B-972751D0DA6F}"/>
              </a:ext>
            </a:extLst>
          </p:cNvPr>
          <p:cNvSpPr txBox="1"/>
          <p:nvPr/>
        </p:nvSpPr>
        <p:spPr>
          <a:xfrm>
            <a:off x="6184233" y="3677413"/>
            <a:ext cx="5141489" cy="1477328"/>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use_incr</a:t>
            </a:r>
            <a:r>
              <a:rPr lang="en-GB" sz="1800" dirty="0">
                <a:solidFill>
                  <a:srgbClr val="2D2D2D"/>
                </a:solidFill>
                <a:latin typeface="Consolas" panose="020B0609020204030204" pitchFamily="49" charset="0"/>
                <a:cs typeface="Consolas" panose="020B0609020204030204" pitchFamily="49" charset="0"/>
              </a:rPr>
              <a:t> : Result Unit := </a:t>
            </a:r>
            <a:r>
              <a:rPr lang="en-GB" sz="1800" dirty="0">
                <a:solidFill>
                  <a:srgbClr val="0000FF"/>
                </a:solidFill>
                <a:latin typeface="Consolas" panose="020B0609020204030204" pitchFamily="49" charset="0"/>
                <a:cs typeface="Consolas" panose="020B0609020204030204" pitchFamily="49" charset="0"/>
              </a:rPr>
              <a:t>do</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x ←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137646"/>
                </a:solidFill>
                <a:latin typeface="Consolas" panose="020B0609020204030204" pitchFamily="49" charset="0"/>
                <a:cs typeface="Consolas" panose="020B0609020204030204" pitchFamily="49" charset="0"/>
              </a:rPr>
              <a:t>0</a:t>
            </a:r>
            <a:r>
              <a:rPr lang="en-GB" sz="1800" dirty="0">
                <a:solidFill>
                  <a:srgbClr val="2D2D2D"/>
                </a:solidFill>
                <a:latin typeface="Consolas" panose="020B0609020204030204" pitchFamily="49" charset="0"/>
                <a:cs typeface="Consolas" panose="020B0609020204030204" pitchFamily="49" charset="0"/>
              </a:rPr>
              <a:t>#u32</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x1 ←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x</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_ ←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x1</a:t>
            </a:r>
          </a:p>
          <a:p>
            <a:r>
              <a:rPr lang="en-GB" sz="1800" dirty="0">
                <a:solidFill>
                  <a:srgbClr val="2D2D2D"/>
                </a:solidFill>
                <a:latin typeface="Consolas" panose="020B0609020204030204" pitchFamily="49" charset="0"/>
                <a:cs typeface="Consolas" panose="020B0609020204030204" pitchFamily="49" charset="0"/>
              </a:rPr>
              <a:t>  ok ()</a:t>
            </a:r>
            <a:endParaRPr lang="en-FR" dirty="0">
              <a:latin typeface="Consolas" panose="020B0609020204030204" pitchFamily="49" charset="0"/>
              <a:cs typeface="Consolas" panose="020B0609020204030204" pitchFamily="49" charset="0"/>
            </a:endParaRPr>
          </a:p>
        </p:txBody>
      </p:sp>
      <p:sp>
        <p:nvSpPr>
          <p:cNvPr id="16" name="TextBox 15">
            <a:extLst>
              <a:ext uri="{FF2B5EF4-FFF2-40B4-BE49-F238E27FC236}">
                <a16:creationId xmlns:a16="http://schemas.microsoft.com/office/drawing/2014/main" id="{54F8E8FB-E944-1876-494D-1AAA9EB58612}"/>
              </a:ext>
            </a:extLst>
          </p:cNvPr>
          <p:cNvSpPr txBox="1"/>
          <p:nvPr/>
        </p:nvSpPr>
        <p:spPr>
          <a:xfrm>
            <a:off x="1262691" y="2345055"/>
            <a:ext cx="3983077" cy="2862322"/>
          </a:xfrm>
          <a:prstGeom prst="rect">
            <a:avLst/>
          </a:prstGeom>
          <a:solidFill>
            <a:srgbClr val="FAFAFC"/>
          </a:solidFill>
        </p:spPr>
        <p:txBody>
          <a:bodyPr wrap="square">
            <a:spAutoFit/>
          </a:bodyPr>
          <a:lstStyle/>
          <a:p>
            <a:r>
              <a:rPr lang="en-GB" sz="1800" dirty="0" err="1">
                <a:solidFill>
                  <a:srgbClr val="0000FF"/>
                </a:solidFill>
                <a:latin typeface="Consolas" panose="020B0609020204030204" pitchFamily="49" charset="0"/>
                <a:cs typeface="Consolas" panose="020B0609020204030204" pitchFamily="49" charset="0"/>
              </a:rPr>
              <a:t>fn</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&lt;'</a:t>
            </a:r>
            <a:r>
              <a:rPr lang="en-GB" sz="1800" dirty="0">
                <a:solidFill>
                  <a:srgbClr val="206C87"/>
                </a:solidFill>
                <a:latin typeface="Consolas" panose="020B0609020204030204" pitchFamily="49" charset="0"/>
                <a:cs typeface="Consolas" panose="020B0609020204030204" pitchFamily="49" charset="0"/>
              </a:rPr>
              <a:t>a</a:t>
            </a:r>
            <a:r>
              <a:rPr lang="en-GB" sz="1800" dirty="0">
                <a:solidFill>
                  <a:srgbClr val="2D2D2D"/>
                </a:solidFill>
                <a:latin typeface="Consolas" panose="020B0609020204030204" pitchFamily="49" charset="0"/>
                <a:cs typeface="Consolas" panose="020B0609020204030204" pitchFamily="49" charset="0"/>
              </a:rPr>
              <a:t>&gt;(</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 &amp;'</a:t>
            </a:r>
            <a:r>
              <a:rPr lang="en-GB" sz="1800" dirty="0">
                <a:solidFill>
                  <a:srgbClr val="206C87"/>
                </a:solidFill>
                <a:latin typeface="Consolas" panose="020B0609020204030204" pitchFamily="49" charset="0"/>
                <a:cs typeface="Consolas" panose="020B0609020204030204" pitchFamily="49" charset="0"/>
              </a:rPr>
              <a:t>a</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u32</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a:t>
            </a:r>
          </a:p>
          <a:p>
            <a:endParaRPr lang="en-GB" dirty="0">
              <a:solidFill>
                <a:srgbClr val="2D2D2D"/>
              </a:solidFill>
              <a:latin typeface="Consolas" panose="020B0609020204030204" pitchFamily="49" charset="0"/>
              <a:cs typeface="Consolas" panose="020B0609020204030204" pitchFamily="49" charset="0"/>
            </a:endParaRPr>
          </a:p>
          <a:p>
            <a:r>
              <a:rPr lang="en-GB" sz="1800" dirty="0" err="1">
                <a:solidFill>
                  <a:srgbClr val="0000FF"/>
                </a:solidFill>
                <a:latin typeface="Consolas" panose="020B0609020204030204" pitchFamily="49" charset="0"/>
                <a:cs typeface="Consolas" panose="020B0609020204030204" pitchFamily="49" charset="0"/>
              </a:rPr>
              <a:t>fn</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use_incr</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137646"/>
                </a:solidFill>
                <a:latin typeface="Consolas" panose="020B0609020204030204" pitchFamily="49" charset="0"/>
                <a:cs typeface="Consolas" panose="020B0609020204030204" pitchFamily="49" charset="0"/>
              </a:rPr>
              <a:t>0</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(&amp;</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(&amp;</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(&amp;</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a:t>
            </a:r>
            <a:endParaRPr lang="en-FR" dirty="0">
              <a:latin typeface="Consolas" panose="020B0609020204030204" pitchFamily="49" charset="0"/>
              <a:cs typeface="Consolas" panose="020B0609020204030204" pitchFamily="49" charset="0"/>
            </a:endParaRPr>
          </a:p>
        </p:txBody>
      </p:sp>
      <p:sp>
        <p:nvSpPr>
          <p:cNvPr id="17" name="Rust:">
            <a:extLst>
              <a:ext uri="{FF2B5EF4-FFF2-40B4-BE49-F238E27FC236}">
                <a16:creationId xmlns:a16="http://schemas.microsoft.com/office/drawing/2014/main" id="{4D722742-CC22-6580-961A-A70019918C16}"/>
              </a:ext>
            </a:extLst>
          </p:cNvPr>
          <p:cNvSpPr txBox="1"/>
          <p:nvPr/>
        </p:nvSpPr>
        <p:spPr>
          <a:xfrm>
            <a:off x="1170449" y="1754197"/>
            <a:ext cx="4730256" cy="400110"/>
          </a:xfrm>
          <a:prstGeom prst="rect">
            <a:avLst/>
          </a:prstGeom>
          <a:noFill/>
        </p:spPr>
        <p:txBody>
          <a:bodyPr wrap="square" rtlCol="0">
            <a:spAutoFit/>
          </a:bodyPr>
          <a:lstStyle/>
          <a:p>
            <a:r>
              <a:rPr lang="en-US" sz="2000" b="1" dirty="0"/>
              <a:t>Rust:</a:t>
            </a:r>
          </a:p>
        </p:txBody>
      </p:sp>
      <p:sp>
        <p:nvSpPr>
          <p:cNvPr id="18" name="Translation:">
            <a:extLst>
              <a:ext uri="{FF2B5EF4-FFF2-40B4-BE49-F238E27FC236}">
                <a16:creationId xmlns:a16="http://schemas.microsoft.com/office/drawing/2014/main" id="{8FE49AD2-C946-47A1-C066-6EB04E4BF3F5}"/>
              </a:ext>
            </a:extLst>
          </p:cNvPr>
          <p:cNvSpPr txBox="1"/>
          <p:nvPr/>
        </p:nvSpPr>
        <p:spPr>
          <a:xfrm>
            <a:off x="6313197" y="1750536"/>
            <a:ext cx="2547904" cy="400110"/>
          </a:xfrm>
          <a:prstGeom prst="rect">
            <a:avLst/>
          </a:prstGeom>
          <a:noFill/>
        </p:spPr>
        <p:txBody>
          <a:bodyPr wrap="square" rtlCol="0">
            <a:spAutoFit/>
          </a:bodyPr>
          <a:lstStyle/>
          <a:p>
            <a:r>
              <a:rPr lang="en-US" sz="2000" b="1" dirty="0"/>
              <a:t>Translation (Lean):</a:t>
            </a:r>
          </a:p>
        </p:txBody>
      </p:sp>
    </p:spTree>
    <p:extLst>
      <p:ext uri="{BB962C8B-B14F-4D97-AF65-F5344CB8AC3E}">
        <p14:creationId xmlns:p14="http://schemas.microsoft.com/office/powerpoint/2010/main" val="34692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0" grpId="0" animBg="1"/>
      <p:bldP spid="2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D047D8-272B-EDB4-1BDA-3FF537A06756}"/>
              </a:ext>
            </a:extLst>
          </p:cNvPr>
          <p:cNvPicPr>
            <a:picLocks noChangeAspect="1"/>
          </p:cNvPicPr>
          <p:nvPr/>
        </p:nvPicPr>
        <p:blipFill>
          <a:blip r:embed="rId2"/>
          <a:stretch>
            <a:fillRect/>
          </a:stretch>
        </p:blipFill>
        <p:spPr>
          <a:xfrm>
            <a:off x="750266" y="2154728"/>
            <a:ext cx="3333509" cy="3268829"/>
          </a:xfrm>
          <a:prstGeom prst="rect">
            <a:avLst/>
          </a:prstGeom>
        </p:spPr>
      </p:pic>
      <p:sp>
        <p:nvSpPr>
          <p:cNvPr id="2" name="Title 1">
            <a:extLst>
              <a:ext uri="{FF2B5EF4-FFF2-40B4-BE49-F238E27FC236}">
                <a16:creationId xmlns:a16="http://schemas.microsoft.com/office/drawing/2014/main" id="{CAF4126E-E3B5-A6AC-CE64-2EF8C23A9166}"/>
              </a:ext>
            </a:extLst>
          </p:cNvPr>
          <p:cNvSpPr>
            <a:spLocks noGrp="1"/>
          </p:cNvSpPr>
          <p:nvPr>
            <p:ph type="title"/>
          </p:nvPr>
        </p:nvSpPr>
        <p:spPr/>
        <p:txBody>
          <a:bodyPr/>
          <a:lstStyle/>
          <a:p>
            <a:r>
              <a:rPr lang="en-FR" dirty="0"/>
              <a:t>Famous Bugs in the Wild (i)</a:t>
            </a:r>
          </a:p>
        </p:txBody>
      </p:sp>
      <p:pic>
        <p:nvPicPr>
          <p:cNvPr id="6" name="Picture 5">
            <a:extLst>
              <a:ext uri="{FF2B5EF4-FFF2-40B4-BE49-F238E27FC236}">
                <a16:creationId xmlns:a16="http://schemas.microsoft.com/office/drawing/2014/main" id="{C970DDD5-CC66-9BB1-7151-8A0FFB777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310" y="1599974"/>
            <a:ext cx="5095433" cy="945442"/>
          </a:xfrm>
          <a:prstGeom prst="rect">
            <a:avLst/>
          </a:prstGeom>
        </p:spPr>
      </p:pic>
      <p:pic>
        <p:nvPicPr>
          <p:cNvPr id="8" name="Picture 7">
            <a:extLst>
              <a:ext uri="{FF2B5EF4-FFF2-40B4-BE49-F238E27FC236}">
                <a16:creationId xmlns:a16="http://schemas.microsoft.com/office/drawing/2014/main" id="{081E01C2-D988-219E-3B19-9E0740ADB01D}"/>
              </a:ext>
            </a:extLst>
          </p:cNvPr>
          <p:cNvPicPr>
            <a:picLocks noChangeAspect="1"/>
          </p:cNvPicPr>
          <p:nvPr/>
        </p:nvPicPr>
        <p:blipFill>
          <a:blip r:embed="rId4"/>
          <a:stretch>
            <a:fillRect/>
          </a:stretch>
        </p:blipFill>
        <p:spPr>
          <a:xfrm>
            <a:off x="2497762" y="3268764"/>
            <a:ext cx="4194376" cy="2293698"/>
          </a:xfrm>
          <a:prstGeom prst="rect">
            <a:avLst/>
          </a:prstGeom>
        </p:spPr>
      </p:pic>
      <p:pic>
        <p:nvPicPr>
          <p:cNvPr id="7" name="Picture 6">
            <a:extLst>
              <a:ext uri="{FF2B5EF4-FFF2-40B4-BE49-F238E27FC236}">
                <a16:creationId xmlns:a16="http://schemas.microsoft.com/office/drawing/2014/main" id="{2D37104B-6D63-7221-F5C3-2ADC770A2FCA}"/>
              </a:ext>
            </a:extLst>
          </p:cNvPr>
          <p:cNvPicPr>
            <a:picLocks noChangeAspect="1"/>
          </p:cNvPicPr>
          <p:nvPr/>
        </p:nvPicPr>
        <p:blipFill>
          <a:blip r:embed="rId5"/>
          <a:stretch>
            <a:fillRect/>
          </a:stretch>
        </p:blipFill>
        <p:spPr>
          <a:xfrm>
            <a:off x="4594950" y="3023162"/>
            <a:ext cx="3686456" cy="2695195"/>
          </a:xfrm>
          <a:prstGeom prst="rect">
            <a:avLst/>
          </a:prstGeom>
        </p:spPr>
      </p:pic>
      <p:pic>
        <p:nvPicPr>
          <p:cNvPr id="12" name="Picture 11">
            <a:extLst>
              <a:ext uri="{FF2B5EF4-FFF2-40B4-BE49-F238E27FC236}">
                <a16:creationId xmlns:a16="http://schemas.microsoft.com/office/drawing/2014/main" id="{B461948B-6DFE-9DEF-A661-C40AFE57706B}"/>
              </a:ext>
            </a:extLst>
          </p:cNvPr>
          <p:cNvPicPr>
            <a:picLocks noChangeAspect="1"/>
          </p:cNvPicPr>
          <p:nvPr/>
        </p:nvPicPr>
        <p:blipFill>
          <a:blip r:embed="rId6"/>
          <a:stretch>
            <a:fillRect/>
          </a:stretch>
        </p:blipFill>
        <p:spPr>
          <a:xfrm>
            <a:off x="6369734" y="3068919"/>
            <a:ext cx="4816033" cy="2240425"/>
          </a:xfrm>
          <a:prstGeom prst="rect">
            <a:avLst/>
          </a:prstGeom>
        </p:spPr>
      </p:pic>
      <p:pic>
        <p:nvPicPr>
          <p:cNvPr id="11" name="Picture 10">
            <a:extLst>
              <a:ext uri="{FF2B5EF4-FFF2-40B4-BE49-F238E27FC236}">
                <a16:creationId xmlns:a16="http://schemas.microsoft.com/office/drawing/2014/main" id="{6365E517-5B7B-53B3-5B0C-B843D4D3ED0C}"/>
              </a:ext>
            </a:extLst>
          </p:cNvPr>
          <p:cNvPicPr>
            <a:picLocks noChangeAspect="1"/>
          </p:cNvPicPr>
          <p:nvPr/>
        </p:nvPicPr>
        <p:blipFill>
          <a:blip r:embed="rId7"/>
          <a:stretch>
            <a:fillRect/>
          </a:stretch>
        </p:blipFill>
        <p:spPr>
          <a:xfrm>
            <a:off x="7945762" y="2497185"/>
            <a:ext cx="3944591" cy="2583913"/>
          </a:xfrm>
          <a:prstGeom prst="rect">
            <a:avLst/>
          </a:prstGeom>
        </p:spPr>
      </p:pic>
      <p:sp>
        <p:nvSpPr>
          <p:cNvPr id="3" name="Slide Number Placeholder 2">
            <a:extLst>
              <a:ext uri="{FF2B5EF4-FFF2-40B4-BE49-F238E27FC236}">
                <a16:creationId xmlns:a16="http://schemas.microsoft.com/office/drawing/2014/main" id="{6CE7B4F1-E725-FC9F-695C-B04EC6C96ED5}"/>
              </a:ext>
            </a:extLst>
          </p:cNvPr>
          <p:cNvSpPr>
            <a:spLocks noGrp="1"/>
          </p:cNvSpPr>
          <p:nvPr>
            <p:ph type="sldNum" sz="quarter" idx="12"/>
          </p:nvPr>
        </p:nvSpPr>
        <p:spPr/>
        <p:txBody>
          <a:bodyPr/>
          <a:lstStyle/>
          <a:p>
            <a:fld id="{515FE655-FEAC-4907-96EE-E5DDF44A632D}" type="slidenum">
              <a:rPr lang="en-US" smtClean="0"/>
              <a:t>2</a:t>
            </a:fld>
            <a:endParaRPr lang="en-US"/>
          </a:p>
        </p:txBody>
      </p:sp>
    </p:spTree>
    <p:extLst>
      <p:ext uri="{BB962C8B-B14F-4D97-AF65-F5344CB8AC3E}">
        <p14:creationId xmlns:p14="http://schemas.microsoft.com/office/powerpoint/2010/main" val="23559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1D2-A156-AF4A-B3CE-23FCF923BCF5}"/>
              </a:ext>
            </a:extLst>
          </p:cNvPr>
          <p:cNvSpPr>
            <a:spLocks noGrp="1"/>
          </p:cNvSpPr>
          <p:nvPr>
            <p:ph type="title"/>
          </p:nvPr>
        </p:nvSpPr>
        <p:spPr/>
        <p:txBody>
          <a:bodyPr/>
          <a:lstStyle/>
          <a:p>
            <a:r>
              <a:rPr lang="en-FR" dirty="0"/>
              <a:t>Translation Examples - Lean (ii)</a:t>
            </a:r>
          </a:p>
        </p:txBody>
      </p:sp>
      <p:sp>
        <p:nvSpPr>
          <p:cNvPr id="4" name="Slide Number Placeholder 3">
            <a:extLst>
              <a:ext uri="{FF2B5EF4-FFF2-40B4-BE49-F238E27FC236}">
                <a16:creationId xmlns:a16="http://schemas.microsoft.com/office/drawing/2014/main" id="{0D4614F9-E3AA-97B0-7A2E-BB2022C5D5C2}"/>
              </a:ext>
            </a:extLst>
          </p:cNvPr>
          <p:cNvSpPr>
            <a:spLocks noGrp="1"/>
          </p:cNvSpPr>
          <p:nvPr>
            <p:ph type="sldNum" sz="quarter" idx="12"/>
          </p:nvPr>
        </p:nvSpPr>
        <p:spPr/>
        <p:txBody>
          <a:bodyPr/>
          <a:lstStyle/>
          <a:p>
            <a:fld id="{515FE655-FEAC-4907-96EE-E5DDF44A632D}" type="slidenum">
              <a:rPr lang="en-US" smtClean="0"/>
              <a:t>29</a:t>
            </a:fld>
            <a:endParaRPr lang="en-US"/>
          </a:p>
        </p:txBody>
      </p:sp>
      <p:sp>
        <p:nvSpPr>
          <p:cNvPr id="14" name="TextBox 13">
            <a:extLst>
              <a:ext uri="{FF2B5EF4-FFF2-40B4-BE49-F238E27FC236}">
                <a16:creationId xmlns:a16="http://schemas.microsoft.com/office/drawing/2014/main" id="{7A720F3D-4BB8-B792-ED55-6A473B8A6957}"/>
              </a:ext>
            </a:extLst>
          </p:cNvPr>
          <p:cNvSpPr txBox="1"/>
          <p:nvPr/>
        </p:nvSpPr>
        <p:spPr>
          <a:xfrm>
            <a:off x="919948" y="1730566"/>
            <a:ext cx="5021180" cy="4524315"/>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trait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0000FF"/>
                </a:solidFill>
                <a:latin typeface="Consolas" panose="020B0609020204030204" pitchFamily="49" charset="0"/>
                <a:cs typeface="Consolas" panose="020B0609020204030204" pitchFamily="49" charset="0"/>
              </a:rPr>
              <a:t>fn</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(&amp;</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self</a:t>
            </a:r>
            <a:r>
              <a:rPr lang="en-GB" sz="1800" dirty="0">
                <a:solidFill>
                  <a:srgbClr val="2D2D2D"/>
                </a:solidFill>
                <a:latin typeface="Consolas" panose="020B0609020204030204" pitchFamily="49" charset="0"/>
                <a:cs typeface="Consolas" panose="020B0609020204030204" pitchFamily="49" charset="0"/>
              </a:rPr>
              <a:t>) -&gt; </a:t>
            </a:r>
            <a:r>
              <a:rPr lang="en-GB" sz="1800" dirty="0" err="1">
                <a:solidFill>
                  <a:srgbClr val="206C87"/>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a:t>
            </a:r>
          </a:p>
          <a:p>
            <a:endParaRPr lang="en-GB" sz="1800" dirty="0">
              <a:solidFill>
                <a:srgbClr val="2D2D2D"/>
              </a:solidFill>
              <a:latin typeface="Consolas" panose="020B0609020204030204" pitchFamily="49" charset="0"/>
              <a:cs typeface="Consolas" panose="020B0609020204030204" pitchFamily="49" charset="0"/>
            </a:endParaRPr>
          </a:p>
          <a:p>
            <a:r>
              <a:rPr lang="en-GB" sz="1800" dirty="0" err="1">
                <a:solidFill>
                  <a:srgbClr val="0000FF"/>
                </a:solidFill>
                <a:latin typeface="Consolas" panose="020B0609020204030204" pitchFamily="49" charset="0"/>
                <a:cs typeface="Consolas" panose="020B0609020204030204" pitchFamily="49" charset="0"/>
              </a:rPr>
              <a:t>impl</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9D00D2"/>
                </a:solidFill>
                <a:latin typeface="Consolas" panose="020B0609020204030204" pitchFamily="49" charset="0"/>
                <a:cs typeface="Consolas" panose="020B0609020204030204" pitchFamily="49" charset="0"/>
              </a:rPr>
              <a:t>for</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06C87"/>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0000FF"/>
                </a:solidFill>
                <a:latin typeface="Consolas" panose="020B0609020204030204" pitchFamily="49" charset="0"/>
                <a:cs typeface="Consolas" panose="020B0609020204030204" pitchFamily="49" charset="0"/>
              </a:rPr>
              <a:t>fn</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(&amp;</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self</a:t>
            </a:r>
            <a:r>
              <a:rPr lang="en-GB" sz="1800" dirty="0">
                <a:solidFill>
                  <a:srgbClr val="2D2D2D"/>
                </a:solidFill>
                <a:latin typeface="Consolas" panose="020B0609020204030204" pitchFamily="49" charset="0"/>
                <a:cs typeface="Consolas" panose="020B0609020204030204" pitchFamily="49" charset="0"/>
              </a:rPr>
              <a:t>) -&gt; </a:t>
            </a:r>
            <a:r>
              <a:rPr lang="en-GB" sz="1800" dirty="0" err="1">
                <a:solidFill>
                  <a:srgbClr val="206C87"/>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0000FF"/>
                </a:solidFill>
                <a:latin typeface="Consolas" panose="020B0609020204030204" pitchFamily="49" charset="0"/>
                <a:cs typeface="Consolas" panose="020B0609020204030204" pitchFamily="49" charset="0"/>
              </a:rPr>
              <a:t>self</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self</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6D"/>
                </a:solidFill>
                <a:latin typeface="Consolas" panose="020B0609020204030204" pitchFamily="49" charset="0"/>
                <a:cs typeface="Consolas" panose="020B0609020204030204" pitchFamily="49" charset="0"/>
              </a:rPr>
              <a:t>x</a:t>
            </a:r>
          </a:p>
          <a:p>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a:t>
            </a:r>
          </a:p>
          <a:p>
            <a:endParaRPr lang="en-GB" sz="1800" dirty="0">
              <a:solidFill>
                <a:srgbClr val="0000FF"/>
              </a:solidFill>
              <a:latin typeface="Consolas" panose="020B0609020204030204" pitchFamily="49" charset="0"/>
              <a:cs typeface="Consolas" panose="020B0609020204030204" pitchFamily="49" charset="0"/>
            </a:endParaRPr>
          </a:p>
          <a:p>
            <a:r>
              <a:rPr lang="en-GB" sz="1800" dirty="0" err="1">
                <a:solidFill>
                  <a:srgbClr val="0000FF"/>
                </a:solidFill>
                <a:latin typeface="Consolas" panose="020B0609020204030204" pitchFamily="49" charset="0"/>
                <a:cs typeface="Consolas" panose="020B0609020204030204" pitchFamily="49" charset="0"/>
              </a:rPr>
              <a:t>fn</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use_counter</a:t>
            </a:r>
            <a:r>
              <a:rPr lang="en-GB" sz="1800" dirty="0">
                <a:solidFill>
                  <a:srgbClr val="2D2D2D"/>
                </a:solidFill>
                <a:latin typeface="Consolas" panose="020B0609020204030204" pitchFamily="49" charset="0"/>
                <a:cs typeface="Consolas" panose="020B0609020204030204" pitchFamily="49" charset="0"/>
              </a:rPr>
              <a:t>&lt;'</a:t>
            </a:r>
            <a:r>
              <a:rPr lang="en-GB" sz="1800" dirty="0">
                <a:solidFill>
                  <a:srgbClr val="206C87"/>
                </a:solidFill>
                <a:latin typeface="Consolas" panose="020B0609020204030204" pitchFamily="49" charset="0"/>
                <a:cs typeface="Consolas" panose="020B0609020204030204" pitchFamily="49" charset="0"/>
              </a:rPr>
              <a:t>a</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&gt;(</a:t>
            </a:r>
          </a:p>
          <a:p>
            <a:r>
              <a:rPr lang="en-GB" dirty="0">
                <a:solidFill>
                  <a:srgbClr val="2D2D2D"/>
                </a:solidFill>
                <a:latin typeface="Consolas" panose="020B0609020204030204" pitchFamily="49" charset="0"/>
                <a:cs typeface="Consolas" panose="020B0609020204030204" pitchFamily="49" charset="0"/>
              </a:rPr>
              <a:t>  </a:t>
            </a:r>
            <a:r>
              <a:rPr lang="en-GB" sz="1800" dirty="0" err="1">
                <a:solidFill>
                  <a:srgbClr val="00006D"/>
                </a:solidFill>
                <a:latin typeface="Consolas" panose="020B0609020204030204" pitchFamily="49" charset="0"/>
                <a:cs typeface="Consolas" panose="020B0609020204030204" pitchFamily="49" charset="0"/>
              </a:rPr>
              <a:t>cnt</a:t>
            </a:r>
            <a:r>
              <a:rPr lang="en-GB" sz="1800" dirty="0">
                <a:solidFill>
                  <a:srgbClr val="2D2D2D"/>
                </a:solidFill>
                <a:latin typeface="Consolas" panose="020B0609020204030204" pitchFamily="49" charset="0"/>
                <a:cs typeface="Consolas" panose="020B0609020204030204" pitchFamily="49" charset="0"/>
              </a:rPr>
              <a:t>: &amp;'</a:t>
            </a:r>
            <a:r>
              <a:rPr lang="en-GB" sz="1800" dirty="0">
                <a:solidFill>
                  <a:srgbClr val="206C87"/>
                </a:solidFill>
                <a:latin typeface="Consolas" panose="020B0609020204030204" pitchFamily="49" charset="0"/>
                <a:cs typeface="Consolas" panose="020B0609020204030204" pitchFamily="49" charset="0"/>
              </a:rPr>
              <a:t>a</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mut</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206C87"/>
                </a:solidFill>
                <a:latin typeface="Consolas" panose="020B0609020204030204" pitchFamily="49" charset="0"/>
                <a:cs typeface="Consolas" panose="020B0609020204030204" pitchFamily="49" charset="0"/>
              </a:rPr>
              <a:t>T</a:t>
            </a:r>
            <a:r>
              <a:rPr lang="en-GB" sz="1800" dirty="0">
                <a:solidFill>
                  <a:srgbClr val="2D2D2D"/>
                </a:solidFill>
                <a:latin typeface="Consolas" panose="020B0609020204030204" pitchFamily="49" charset="0"/>
                <a:cs typeface="Consolas" panose="020B0609020204030204" pitchFamily="49" charset="0"/>
              </a:rPr>
              <a:t>) -&gt; </a:t>
            </a:r>
            <a:r>
              <a:rPr lang="en-GB" sz="1800" dirty="0" err="1">
                <a:solidFill>
                  <a:srgbClr val="206C87"/>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00006D"/>
                </a:solidFill>
                <a:latin typeface="Consolas" panose="020B0609020204030204" pitchFamily="49" charset="0"/>
                <a:cs typeface="Consolas" panose="020B0609020204030204" pitchFamily="49" charset="0"/>
              </a:rPr>
              <a:t>cnt</a:t>
            </a:r>
            <a:r>
              <a:rPr lang="en-GB" sz="1800" dirty="0" err="1">
                <a:solidFill>
                  <a:srgbClr val="2D2D2D"/>
                </a:solidFill>
                <a:latin typeface="Consolas" panose="020B0609020204030204" pitchFamily="49" charset="0"/>
                <a:cs typeface="Consolas" panose="020B0609020204030204" pitchFamily="49" charset="0"/>
              </a:rPr>
              <a:t>.</a:t>
            </a:r>
            <a:r>
              <a:rPr lang="en-GB" sz="1800" dirty="0" err="1">
                <a:solidFill>
                  <a:srgbClr val="654C1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a:t>
            </a:r>
          </a:p>
          <a:p>
            <a:r>
              <a:rPr lang="en-GB" sz="1800" dirty="0">
                <a:solidFill>
                  <a:srgbClr val="2D2D2D"/>
                </a:solidFill>
                <a:latin typeface="Consolas" panose="020B0609020204030204" pitchFamily="49" charset="0"/>
                <a:cs typeface="Consolas" panose="020B0609020204030204" pitchFamily="49" charset="0"/>
              </a:rPr>
              <a:t>}</a:t>
            </a:r>
            <a:endParaRPr lang="en-FR" dirty="0">
              <a:latin typeface="Consolas" panose="020B0609020204030204" pitchFamily="49" charset="0"/>
              <a:cs typeface="Consolas" panose="020B0609020204030204" pitchFamily="49" charset="0"/>
            </a:endParaRPr>
          </a:p>
        </p:txBody>
      </p:sp>
      <p:sp>
        <p:nvSpPr>
          <p:cNvPr id="15" name="Rust:">
            <a:extLst>
              <a:ext uri="{FF2B5EF4-FFF2-40B4-BE49-F238E27FC236}">
                <a16:creationId xmlns:a16="http://schemas.microsoft.com/office/drawing/2014/main" id="{7520044D-A240-A9BB-8DC0-C65259DA7693}"/>
              </a:ext>
            </a:extLst>
          </p:cNvPr>
          <p:cNvSpPr txBox="1"/>
          <p:nvPr/>
        </p:nvSpPr>
        <p:spPr>
          <a:xfrm>
            <a:off x="919948" y="1346432"/>
            <a:ext cx="4730256" cy="400110"/>
          </a:xfrm>
          <a:prstGeom prst="rect">
            <a:avLst/>
          </a:prstGeom>
          <a:noFill/>
        </p:spPr>
        <p:txBody>
          <a:bodyPr wrap="square" rtlCol="0">
            <a:spAutoFit/>
          </a:bodyPr>
          <a:lstStyle/>
          <a:p>
            <a:r>
              <a:rPr lang="en-US" sz="2000" b="1" dirty="0"/>
              <a:t>Rust:</a:t>
            </a:r>
          </a:p>
        </p:txBody>
      </p:sp>
      <p:sp>
        <p:nvSpPr>
          <p:cNvPr id="16" name="Translation:">
            <a:extLst>
              <a:ext uri="{FF2B5EF4-FFF2-40B4-BE49-F238E27FC236}">
                <a16:creationId xmlns:a16="http://schemas.microsoft.com/office/drawing/2014/main" id="{65BBF3E4-8433-A2C9-6779-4AE0FFDB45A9}"/>
              </a:ext>
            </a:extLst>
          </p:cNvPr>
          <p:cNvSpPr txBox="1"/>
          <p:nvPr/>
        </p:nvSpPr>
        <p:spPr>
          <a:xfrm>
            <a:off x="6046654" y="1342771"/>
            <a:ext cx="2547904" cy="400110"/>
          </a:xfrm>
          <a:prstGeom prst="rect">
            <a:avLst/>
          </a:prstGeom>
          <a:noFill/>
        </p:spPr>
        <p:txBody>
          <a:bodyPr wrap="square" rtlCol="0">
            <a:spAutoFit/>
          </a:bodyPr>
          <a:lstStyle/>
          <a:p>
            <a:r>
              <a:rPr lang="en-US" sz="2000" b="1" dirty="0"/>
              <a:t>Translation (Lean):</a:t>
            </a:r>
          </a:p>
        </p:txBody>
      </p:sp>
      <p:sp>
        <p:nvSpPr>
          <p:cNvPr id="8" name="TextBox 7">
            <a:extLst>
              <a:ext uri="{FF2B5EF4-FFF2-40B4-BE49-F238E27FC236}">
                <a16:creationId xmlns:a16="http://schemas.microsoft.com/office/drawing/2014/main" id="{E1FA8ED5-06BB-731B-075E-7417E0932222}"/>
              </a:ext>
            </a:extLst>
          </p:cNvPr>
          <p:cNvSpPr txBox="1"/>
          <p:nvPr/>
        </p:nvSpPr>
        <p:spPr>
          <a:xfrm>
            <a:off x="6108033" y="1776810"/>
            <a:ext cx="5678906" cy="646331"/>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structure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654C1D"/>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 (Self : </a:t>
            </a:r>
            <a:r>
              <a:rPr lang="en-GB" sz="1800" dirty="0">
                <a:solidFill>
                  <a:srgbClr val="0000FF"/>
                </a:solidFill>
                <a:latin typeface="Consolas" panose="020B0609020204030204" pitchFamily="49" charset="0"/>
                <a:cs typeface="Consolas" panose="020B0609020204030204" pitchFamily="49" charset="0"/>
              </a:rPr>
              <a:t>Type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where</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 Self → Result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Self</a:t>
            </a:r>
            <a:r>
              <a:rPr lang="en-GB" dirty="0">
                <a:solidFill>
                  <a:srgbClr val="2D2D2D"/>
                </a:solidFill>
                <a:latin typeface="Consolas" panose="020B0609020204030204" pitchFamily="49" charset="0"/>
                <a:cs typeface="Consolas" panose="020B0609020204030204" pitchFamily="49" charset="0"/>
              </a:rPr>
              <a:t>)</a:t>
            </a:r>
          </a:p>
        </p:txBody>
      </p:sp>
      <p:sp>
        <p:nvSpPr>
          <p:cNvPr id="18" name="TextBox 17">
            <a:extLst>
              <a:ext uri="{FF2B5EF4-FFF2-40B4-BE49-F238E27FC236}">
                <a16:creationId xmlns:a16="http://schemas.microsoft.com/office/drawing/2014/main" id="{29657017-CC9C-638C-580D-904899265117}"/>
              </a:ext>
            </a:extLst>
          </p:cNvPr>
          <p:cNvSpPr txBox="1"/>
          <p:nvPr/>
        </p:nvSpPr>
        <p:spPr>
          <a:xfrm>
            <a:off x="6108033" y="1776810"/>
            <a:ext cx="5678906" cy="2862322"/>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structure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654C1D"/>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 (Self : </a:t>
            </a:r>
            <a:r>
              <a:rPr lang="en-GB" sz="1800" dirty="0">
                <a:solidFill>
                  <a:srgbClr val="0000FF"/>
                </a:solidFill>
                <a:latin typeface="Consolas" panose="020B0609020204030204" pitchFamily="49" charset="0"/>
                <a:cs typeface="Consolas" panose="020B0609020204030204" pitchFamily="49" charset="0"/>
              </a:rPr>
              <a:t>Type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where</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 Self → Result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Self</a:t>
            </a:r>
            <a:r>
              <a:rPr lang="en-GB" dirty="0">
                <a:solidFill>
                  <a:srgbClr val="2D2D2D"/>
                </a:solidFill>
                <a:latin typeface="Consolas" panose="020B0609020204030204" pitchFamily="49" charset="0"/>
                <a:cs typeface="Consolas" panose="020B0609020204030204" pitchFamily="49" charset="0"/>
              </a:rPr>
              <a:t>)</a:t>
            </a:r>
          </a:p>
          <a:p>
            <a:endParaRPr lang="en-GB" sz="1800" dirty="0">
              <a:solidFill>
                <a:srgbClr val="2D2D2D"/>
              </a:solidFill>
              <a:latin typeface="Consolas" panose="020B0609020204030204" pitchFamily="49" charset="0"/>
              <a:cs typeface="Consolas" panose="020B0609020204030204" pitchFamily="49" charset="0"/>
            </a:endParaRPr>
          </a:p>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CounterUsize.incr</a:t>
            </a:r>
            <a:r>
              <a:rPr lang="en-GB" sz="1800" dirty="0">
                <a:solidFill>
                  <a:srgbClr val="2D2D2D"/>
                </a:solidFill>
                <a:latin typeface="Consolas" panose="020B0609020204030204" pitchFamily="49" charset="0"/>
                <a:cs typeface="Consolas" panose="020B0609020204030204" pitchFamily="49" charset="0"/>
              </a:rPr>
              <a:t> (self :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Result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0000FF"/>
                </a:solidFill>
                <a:latin typeface="Consolas" panose="020B0609020204030204" pitchFamily="49" charset="0"/>
                <a:cs typeface="Consolas" panose="020B0609020204030204" pitchFamily="49" charset="0"/>
              </a:rPr>
              <a:t>do</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self1 ← self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#usize</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ok (self, self1)</a:t>
            </a:r>
          </a:p>
          <a:p>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CounterUsize</a:t>
            </a:r>
            <a:r>
              <a:rPr lang="en-GB" sz="1800" dirty="0">
                <a:solidFill>
                  <a:srgbClr val="2D2D2D"/>
                </a:solidFill>
                <a:latin typeface="Consolas" panose="020B0609020204030204" pitchFamily="49" charset="0"/>
                <a:cs typeface="Consolas" panose="020B0609020204030204" pitchFamily="49" charset="0"/>
              </a:rPr>
              <a:t> : Counter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 </a:t>
            </a:r>
            <a:r>
              <a:rPr lang="en-GB" sz="1800" dirty="0" err="1">
                <a:solidFill>
                  <a:srgbClr val="2D2D2D"/>
                </a:solidFill>
                <a:latin typeface="Consolas" panose="020B0609020204030204" pitchFamily="49" charset="0"/>
                <a:cs typeface="Consolas" panose="020B0609020204030204" pitchFamily="49" charset="0"/>
              </a:rPr>
              <a:t>CounterUsize.incr</a:t>
            </a:r>
            <a:r>
              <a:rPr lang="en-GB" sz="1800" dirty="0">
                <a:solidFill>
                  <a:srgbClr val="2D2D2D"/>
                </a:solidFill>
                <a:latin typeface="Consolas" panose="020B0609020204030204" pitchFamily="49" charset="0"/>
                <a:cs typeface="Consolas" panose="020B0609020204030204" pitchFamily="49" charset="0"/>
              </a:rPr>
              <a:t> }</a:t>
            </a:r>
            <a:endParaRPr lang="en-FR" dirty="0">
              <a:latin typeface="Consolas" panose="020B0609020204030204" pitchFamily="49" charset="0"/>
              <a:cs typeface="Consolas" panose="020B0609020204030204" pitchFamily="49" charset="0"/>
            </a:endParaRPr>
          </a:p>
        </p:txBody>
      </p:sp>
      <p:sp>
        <p:nvSpPr>
          <p:cNvPr id="21" name="TextBox 20">
            <a:extLst>
              <a:ext uri="{FF2B5EF4-FFF2-40B4-BE49-F238E27FC236}">
                <a16:creationId xmlns:a16="http://schemas.microsoft.com/office/drawing/2014/main" id="{9BE4D4A4-B6E2-22AD-0657-1111C1CDCAE3}"/>
              </a:ext>
            </a:extLst>
          </p:cNvPr>
          <p:cNvSpPr txBox="1"/>
          <p:nvPr/>
        </p:nvSpPr>
        <p:spPr>
          <a:xfrm>
            <a:off x="6108033" y="1776810"/>
            <a:ext cx="5678906" cy="4247317"/>
          </a:xfrm>
          <a:prstGeom prst="rect">
            <a:avLst/>
          </a:prstGeom>
          <a:solidFill>
            <a:srgbClr val="FAFAFC"/>
          </a:solidFill>
        </p:spPr>
        <p:txBody>
          <a:bodyPr wrap="square">
            <a:spAutoFit/>
          </a:bodyPr>
          <a:lstStyle/>
          <a:p>
            <a:r>
              <a:rPr lang="en-GB" sz="1800" dirty="0">
                <a:solidFill>
                  <a:srgbClr val="0000FF"/>
                </a:solidFill>
                <a:latin typeface="Consolas" panose="020B0609020204030204" pitchFamily="49" charset="0"/>
                <a:cs typeface="Consolas" panose="020B0609020204030204" pitchFamily="49" charset="0"/>
              </a:rPr>
              <a:t>structure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654C1D"/>
                </a:solidFill>
                <a:latin typeface="Consolas" panose="020B0609020204030204" pitchFamily="49" charset="0"/>
                <a:cs typeface="Consolas" panose="020B0609020204030204" pitchFamily="49" charset="0"/>
              </a:rPr>
              <a:t>Counter</a:t>
            </a:r>
            <a:r>
              <a:rPr lang="en-GB" sz="1800" dirty="0">
                <a:solidFill>
                  <a:srgbClr val="2D2D2D"/>
                </a:solidFill>
                <a:latin typeface="Consolas" panose="020B0609020204030204" pitchFamily="49" charset="0"/>
                <a:cs typeface="Consolas" panose="020B0609020204030204" pitchFamily="49" charset="0"/>
              </a:rPr>
              <a:t> (Self : </a:t>
            </a:r>
            <a:r>
              <a:rPr lang="en-GB" sz="1800" dirty="0">
                <a:solidFill>
                  <a:srgbClr val="0000FF"/>
                </a:solidFill>
                <a:latin typeface="Consolas" panose="020B0609020204030204" pitchFamily="49" charset="0"/>
                <a:cs typeface="Consolas" panose="020B0609020204030204" pitchFamily="49" charset="0"/>
              </a:rPr>
              <a:t>Type</a:t>
            </a:r>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where</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 Self → Result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Self</a:t>
            </a:r>
            <a:r>
              <a:rPr lang="en-GB" dirty="0">
                <a:solidFill>
                  <a:srgbClr val="2D2D2D"/>
                </a:solidFill>
                <a:latin typeface="Consolas" panose="020B0609020204030204" pitchFamily="49" charset="0"/>
                <a:cs typeface="Consolas" panose="020B0609020204030204" pitchFamily="49" charset="0"/>
              </a:rPr>
              <a:t>)</a:t>
            </a:r>
          </a:p>
          <a:p>
            <a:endParaRPr lang="en-GB" sz="1800" dirty="0">
              <a:solidFill>
                <a:srgbClr val="2D2D2D"/>
              </a:solidFill>
              <a:latin typeface="Consolas" panose="020B0609020204030204" pitchFamily="49" charset="0"/>
              <a:cs typeface="Consolas" panose="020B0609020204030204" pitchFamily="49" charset="0"/>
            </a:endParaRPr>
          </a:p>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CounterUsize.incr</a:t>
            </a:r>
            <a:r>
              <a:rPr lang="en-GB" sz="1800" dirty="0">
                <a:solidFill>
                  <a:srgbClr val="2D2D2D"/>
                </a:solidFill>
                <a:latin typeface="Consolas" panose="020B0609020204030204" pitchFamily="49" charset="0"/>
                <a:cs typeface="Consolas" panose="020B0609020204030204" pitchFamily="49" charset="0"/>
              </a:rPr>
              <a:t> (self :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Result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  </a:t>
            </a:r>
            <a:r>
              <a:rPr lang="en-GB" sz="1800" dirty="0">
                <a:solidFill>
                  <a:srgbClr val="0000FF"/>
                </a:solidFill>
                <a:latin typeface="Consolas" panose="020B0609020204030204" pitchFamily="49" charset="0"/>
                <a:cs typeface="Consolas" panose="020B0609020204030204" pitchFamily="49" charset="0"/>
              </a:rPr>
              <a:t>do</a:t>
            </a:r>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2D2D2D"/>
                </a:solidFill>
                <a:latin typeface="Consolas" panose="020B0609020204030204" pitchFamily="49" charset="0"/>
                <a:cs typeface="Consolas" panose="020B0609020204030204" pitchFamily="49" charset="0"/>
              </a:rPr>
              <a:t>  </a:t>
            </a:r>
            <a:r>
              <a:rPr lang="en-GB" sz="1800" dirty="0">
                <a:solidFill>
                  <a:srgbClr val="0000FF"/>
                </a:solidFill>
                <a:latin typeface="Consolas" panose="020B0609020204030204" pitchFamily="49" charset="0"/>
                <a:cs typeface="Consolas" panose="020B0609020204030204" pitchFamily="49" charset="0"/>
              </a:rPr>
              <a:t>let</a:t>
            </a:r>
            <a:r>
              <a:rPr lang="en-GB" sz="1800" dirty="0">
                <a:solidFill>
                  <a:srgbClr val="2D2D2D"/>
                </a:solidFill>
                <a:latin typeface="Consolas" panose="020B0609020204030204" pitchFamily="49" charset="0"/>
                <a:cs typeface="Consolas" panose="020B0609020204030204" pitchFamily="49" charset="0"/>
              </a:rPr>
              <a:t> self1 ← self + </a:t>
            </a:r>
            <a:r>
              <a:rPr lang="en-GB" sz="1800" dirty="0">
                <a:solidFill>
                  <a:srgbClr val="137646"/>
                </a:solidFill>
                <a:latin typeface="Consolas" panose="020B0609020204030204" pitchFamily="49" charset="0"/>
                <a:cs typeface="Consolas" panose="020B0609020204030204" pitchFamily="49" charset="0"/>
              </a:rPr>
              <a:t>1</a:t>
            </a:r>
            <a:r>
              <a:rPr lang="en-GB" sz="1800" dirty="0">
                <a:solidFill>
                  <a:srgbClr val="2D2D2D"/>
                </a:solidFill>
                <a:latin typeface="Consolas" panose="020B0609020204030204" pitchFamily="49" charset="0"/>
                <a:cs typeface="Consolas" panose="020B0609020204030204" pitchFamily="49" charset="0"/>
              </a:rPr>
              <a:t>#usize</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ok (self, self1)</a:t>
            </a:r>
          </a:p>
          <a:p>
            <a:endParaRPr lang="en-GB" dirty="0">
              <a:solidFill>
                <a:srgbClr val="2D2D2D"/>
              </a:solidFill>
              <a:latin typeface="Consolas" panose="020B0609020204030204" pitchFamily="49" charset="0"/>
              <a:cs typeface="Consolas" panose="020B0609020204030204" pitchFamily="49" charset="0"/>
            </a:endParaRPr>
          </a:p>
          <a:p>
            <a:r>
              <a:rPr lang="en-GB" sz="1800" dirty="0">
                <a:solidFill>
                  <a:srgbClr val="0000FF"/>
                </a:solidFill>
                <a:latin typeface="Consolas" panose="020B0609020204030204" pitchFamily="49" charset="0"/>
                <a:cs typeface="Consolas" panose="020B0609020204030204" pitchFamily="49" charset="0"/>
              </a:rPr>
              <a:t>def</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654C1D"/>
                </a:solidFill>
                <a:latin typeface="Consolas" panose="020B0609020204030204" pitchFamily="49" charset="0"/>
                <a:cs typeface="Consolas" panose="020B0609020204030204" pitchFamily="49" charset="0"/>
              </a:rPr>
              <a:t>CounterUsize</a:t>
            </a:r>
            <a:r>
              <a:rPr lang="en-GB" sz="1800" dirty="0">
                <a:solidFill>
                  <a:srgbClr val="2D2D2D"/>
                </a:solidFill>
                <a:latin typeface="Consolas" panose="020B0609020204030204" pitchFamily="49" charset="0"/>
                <a:cs typeface="Consolas" panose="020B0609020204030204" pitchFamily="49" charset="0"/>
              </a:rPr>
              <a:t> : Counter </a:t>
            </a:r>
            <a:r>
              <a:rPr lang="en-GB" sz="1800" dirty="0" err="1">
                <a:solidFill>
                  <a:srgbClr val="2D2D2D"/>
                </a:solidFill>
                <a:latin typeface="Consolas" panose="020B0609020204030204" pitchFamily="49" charset="0"/>
                <a:cs typeface="Consolas" panose="020B0609020204030204" pitchFamily="49" charset="0"/>
              </a:rPr>
              <a:t>Usize</a:t>
            </a:r>
            <a:r>
              <a:rPr lang="en-GB" sz="1800" dirty="0">
                <a:solidFill>
                  <a:srgbClr val="2D2D2D"/>
                </a:solidFill>
                <a:latin typeface="Consolas" panose="020B0609020204030204" pitchFamily="49" charset="0"/>
                <a:cs typeface="Consolas" panose="020B0609020204030204" pitchFamily="49" charset="0"/>
              </a:rPr>
              <a:t> :=</a:t>
            </a:r>
          </a:p>
          <a:p>
            <a:r>
              <a:rPr lang="en-GB" dirty="0">
                <a:solidFill>
                  <a:srgbClr val="2D2D2D"/>
                </a:solidFill>
                <a:latin typeface="Consolas" panose="020B0609020204030204" pitchFamily="49" charset="0"/>
                <a:cs typeface="Consolas" panose="020B0609020204030204" pitchFamily="49" charset="0"/>
              </a:rPr>
              <a:t>  </a:t>
            </a:r>
            <a:r>
              <a:rPr lang="en-GB" sz="1800" dirty="0">
                <a:solidFill>
                  <a:srgbClr val="2D2D2D"/>
                </a:solidFill>
                <a:latin typeface="Consolas" panose="020B0609020204030204" pitchFamily="49" charset="0"/>
                <a:cs typeface="Consolas" panose="020B0609020204030204" pitchFamily="49" charset="0"/>
              </a:rPr>
              <a:t>{ </a:t>
            </a:r>
            <a:r>
              <a:rPr lang="en-GB" sz="1800" dirty="0" err="1">
                <a:solidFill>
                  <a:srgbClr val="2D2D2D"/>
                </a:solidFill>
                <a:latin typeface="Consolas" panose="020B0609020204030204" pitchFamily="49" charset="0"/>
                <a:cs typeface="Consolas" panose="020B0609020204030204" pitchFamily="49" charset="0"/>
              </a:rPr>
              <a:t>incr</a:t>
            </a:r>
            <a:r>
              <a:rPr lang="en-GB" sz="1800" dirty="0">
                <a:solidFill>
                  <a:srgbClr val="2D2D2D"/>
                </a:solidFill>
                <a:latin typeface="Consolas" panose="020B0609020204030204" pitchFamily="49" charset="0"/>
                <a:cs typeface="Consolas" panose="020B0609020204030204" pitchFamily="49" charset="0"/>
              </a:rPr>
              <a:t> := </a:t>
            </a:r>
            <a:r>
              <a:rPr lang="en-GB" sz="1800" dirty="0" err="1">
                <a:solidFill>
                  <a:srgbClr val="2D2D2D"/>
                </a:solidFill>
                <a:latin typeface="Consolas" panose="020B0609020204030204" pitchFamily="49" charset="0"/>
                <a:cs typeface="Consolas" panose="020B0609020204030204" pitchFamily="49" charset="0"/>
              </a:rPr>
              <a:t>CounterUsize.incr</a:t>
            </a:r>
            <a:r>
              <a:rPr lang="en-GB" sz="1800" dirty="0">
                <a:solidFill>
                  <a:srgbClr val="2D2D2D"/>
                </a:solidFill>
                <a:latin typeface="Consolas" panose="020B0609020204030204" pitchFamily="49" charset="0"/>
                <a:cs typeface="Consolas" panose="020B0609020204030204" pitchFamily="49" charset="0"/>
              </a:rPr>
              <a:t> }</a:t>
            </a:r>
          </a:p>
          <a:p>
            <a:endParaRPr lang="en-GB" dirty="0">
              <a:solidFill>
                <a:srgbClr val="2D2D2D"/>
              </a:solidFill>
              <a:latin typeface="Consolas" panose="020B0609020204030204" pitchFamily="49" charset="0"/>
              <a:cs typeface="Consolas" panose="020B0609020204030204" pitchFamily="49" charset="0"/>
            </a:endParaRPr>
          </a:p>
          <a:p>
            <a:r>
              <a:rPr lang="en-GB" dirty="0">
                <a:solidFill>
                  <a:srgbClr val="0000FF"/>
                </a:solidFill>
                <a:latin typeface="Consolas" panose="020B0609020204030204" pitchFamily="49" charset="0"/>
                <a:cs typeface="Consolas" panose="020B0609020204030204" pitchFamily="49" charset="0"/>
              </a:rPr>
              <a:t>def</a:t>
            </a:r>
            <a:r>
              <a:rPr lang="en-GB" dirty="0">
                <a:solidFill>
                  <a:srgbClr val="2D2D2D"/>
                </a:solidFill>
                <a:latin typeface="Consolas" panose="020B0609020204030204" pitchFamily="49" charset="0"/>
                <a:cs typeface="Consolas" panose="020B0609020204030204" pitchFamily="49" charset="0"/>
              </a:rPr>
              <a:t> </a:t>
            </a:r>
            <a:r>
              <a:rPr lang="en-GB" dirty="0" err="1">
                <a:solidFill>
                  <a:srgbClr val="654C1D"/>
                </a:solidFill>
                <a:latin typeface="Consolas" panose="020B0609020204030204" pitchFamily="49" charset="0"/>
                <a:cs typeface="Consolas" panose="020B0609020204030204" pitchFamily="49" charset="0"/>
              </a:rPr>
              <a:t>use_counter</a:t>
            </a:r>
            <a:r>
              <a:rPr lang="en-GB" dirty="0">
                <a:solidFill>
                  <a:srgbClr val="2D2D2D"/>
                </a:solidFill>
                <a:latin typeface="Consolas" panose="020B0609020204030204" pitchFamily="49" charset="0"/>
                <a:cs typeface="Consolas" panose="020B0609020204030204" pitchFamily="49" charset="0"/>
              </a:rPr>
              <a:t>  {T : </a:t>
            </a:r>
            <a:r>
              <a:rPr lang="en-GB" dirty="0">
                <a:solidFill>
                  <a:srgbClr val="0000FF"/>
                </a:solidFill>
                <a:latin typeface="Consolas" panose="020B0609020204030204" pitchFamily="49" charset="0"/>
                <a:cs typeface="Consolas" panose="020B0609020204030204" pitchFamily="49" charset="0"/>
              </a:rPr>
              <a:t>Type</a:t>
            </a:r>
            <a:r>
              <a:rPr lang="en-GB" dirty="0">
                <a:solidFill>
                  <a:srgbClr val="2D2D2D"/>
                </a:solidFill>
                <a:latin typeface="Consolas" panose="020B0609020204030204" pitchFamily="49" charset="0"/>
                <a:cs typeface="Consolas" panose="020B0609020204030204" pitchFamily="49" charset="0"/>
              </a:rPr>
              <a:t>}</a:t>
            </a:r>
          </a:p>
          <a:p>
            <a:r>
              <a:rPr lang="en-GB" dirty="0">
                <a:solidFill>
                  <a:srgbClr val="2D2D2D"/>
                </a:solidFill>
                <a:latin typeface="Consolas" panose="020B0609020204030204" pitchFamily="49" charset="0"/>
                <a:cs typeface="Consolas" panose="020B0609020204030204" pitchFamily="49" charset="0"/>
              </a:rPr>
              <a:t>  (</a:t>
            </a:r>
            <a:r>
              <a:rPr lang="en-GB" dirty="0" err="1">
                <a:solidFill>
                  <a:srgbClr val="2D2D2D"/>
                </a:solidFill>
                <a:latin typeface="Consolas" panose="020B0609020204030204" pitchFamily="49" charset="0"/>
                <a:cs typeface="Consolas" panose="020B0609020204030204" pitchFamily="49" charset="0"/>
              </a:rPr>
              <a:t>CntInst</a:t>
            </a:r>
            <a:r>
              <a:rPr lang="en-GB" dirty="0">
                <a:solidFill>
                  <a:srgbClr val="2D2D2D"/>
                </a:solidFill>
                <a:latin typeface="Consolas" panose="020B0609020204030204" pitchFamily="49" charset="0"/>
                <a:cs typeface="Consolas" panose="020B0609020204030204" pitchFamily="49" charset="0"/>
              </a:rPr>
              <a:t> : Counter T) (</a:t>
            </a:r>
            <a:r>
              <a:rPr lang="en-GB" dirty="0" err="1">
                <a:solidFill>
                  <a:srgbClr val="2D2D2D"/>
                </a:solidFill>
                <a:latin typeface="Consolas" panose="020B0609020204030204" pitchFamily="49" charset="0"/>
                <a:cs typeface="Consolas" panose="020B0609020204030204" pitchFamily="49" charset="0"/>
              </a:rPr>
              <a:t>cnt</a:t>
            </a:r>
            <a:r>
              <a:rPr lang="en-GB" dirty="0">
                <a:solidFill>
                  <a:srgbClr val="2D2D2D"/>
                </a:solidFill>
                <a:latin typeface="Consolas" panose="020B0609020204030204" pitchFamily="49" charset="0"/>
                <a:cs typeface="Consolas" panose="020B0609020204030204" pitchFamily="49" charset="0"/>
              </a:rPr>
              <a:t> : T) :</a:t>
            </a:r>
          </a:p>
          <a:p>
            <a:r>
              <a:rPr lang="en-GB" dirty="0">
                <a:solidFill>
                  <a:srgbClr val="2D2D2D"/>
                </a:solidFill>
                <a:latin typeface="Consolas" panose="020B0609020204030204" pitchFamily="49" charset="0"/>
                <a:cs typeface="Consolas" panose="020B0609020204030204" pitchFamily="49" charset="0"/>
              </a:rPr>
              <a:t>  Result (</a:t>
            </a:r>
            <a:r>
              <a:rPr lang="en-GB" dirty="0" err="1">
                <a:solidFill>
                  <a:srgbClr val="2D2D2D"/>
                </a:solidFill>
                <a:latin typeface="Consolas" panose="020B0609020204030204" pitchFamily="49" charset="0"/>
                <a:cs typeface="Consolas" panose="020B0609020204030204" pitchFamily="49" charset="0"/>
              </a:rPr>
              <a:t>Usize</a:t>
            </a:r>
            <a:r>
              <a:rPr lang="en-GB" dirty="0">
                <a:solidFill>
                  <a:srgbClr val="2D2D2D"/>
                </a:solidFill>
                <a:latin typeface="Consolas" panose="020B0609020204030204" pitchFamily="49" charset="0"/>
                <a:cs typeface="Consolas" panose="020B0609020204030204" pitchFamily="49" charset="0"/>
              </a:rPr>
              <a:t> × T) :=</a:t>
            </a:r>
          </a:p>
          <a:p>
            <a:r>
              <a:rPr lang="en-GB" dirty="0">
                <a:solidFill>
                  <a:srgbClr val="2D2D2D"/>
                </a:solidFill>
                <a:latin typeface="Consolas" panose="020B0609020204030204" pitchFamily="49" charset="0"/>
                <a:cs typeface="Consolas" panose="020B0609020204030204" pitchFamily="49" charset="0"/>
              </a:rPr>
              <a:t>  </a:t>
            </a:r>
            <a:r>
              <a:rPr lang="en-GB" dirty="0" err="1">
                <a:solidFill>
                  <a:srgbClr val="2D2D2D"/>
                </a:solidFill>
                <a:latin typeface="Consolas" panose="020B0609020204030204" pitchFamily="49" charset="0"/>
                <a:cs typeface="Consolas" panose="020B0609020204030204" pitchFamily="49" charset="0"/>
              </a:rPr>
              <a:t>CntInst.incr</a:t>
            </a:r>
            <a:r>
              <a:rPr lang="en-GB" dirty="0">
                <a:solidFill>
                  <a:srgbClr val="2D2D2D"/>
                </a:solidFill>
                <a:latin typeface="Consolas" panose="020B0609020204030204" pitchFamily="49" charset="0"/>
                <a:cs typeface="Consolas" panose="020B0609020204030204" pitchFamily="49" charset="0"/>
              </a:rPr>
              <a:t> </a:t>
            </a:r>
            <a:r>
              <a:rPr lang="en-GB" dirty="0" err="1">
                <a:solidFill>
                  <a:srgbClr val="2D2D2D"/>
                </a:solidFill>
                <a:latin typeface="Consolas" panose="020B0609020204030204" pitchFamily="49" charset="0"/>
                <a:cs typeface="Consolas" panose="020B0609020204030204" pitchFamily="49" charset="0"/>
              </a:rPr>
              <a:t>cnt</a:t>
            </a:r>
            <a:endParaRPr lang="en-FR" dirty="0">
              <a:latin typeface="Consolas" panose="020B0609020204030204" pitchFamily="49" charset="0"/>
              <a:cs typeface="Consolas" panose="020B0609020204030204" pitchFamily="49" charset="0"/>
            </a:endParaRPr>
          </a:p>
        </p:txBody>
      </p:sp>
      <p:sp>
        <p:nvSpPr>
          <p:cNvPr id="3" name="TextBox 2">
            <a:extLst>
              <a:ext uri="{FF2B5EF4-FFF2-40B4-BE49-F238E27FC236}">
                <a16:creationId xmlns:a16="http://schemas.microsoft.com/office/drawing/2014/main" id="{86FFFD0C-0726-17E1-7B73-2863F0210511}"/>
              </a:ext>
            </a:extLst>
          </p:cNvPr>
          <p:cNvSpPr txBox="1"/>
          <p:nvPr/>
        </p:nvSpPr>
        <p:spPr>
          <a:xfrm>
            <a:off x="1743963" y="6297109"/>
            <a:ext cx="8605381" cy="400110"/>
          </a:xfrm>
          <a:prstGeom prst="rect">
            <a:avLst/>
          </a:prstGeom>
          <a:noFill/>
        </p:spPr>
        <p:txBody>
          <a:bodyPr wrap="square" rtlCol="0">
            <a:spAutoFit/>
          </a:bodyPr>
          <a:lstStyle/>
          <a:p>
            <a:r>
              <a:rPr lang="fr-FR" sz="2000" b="1" dirty="0" err="1"/>
              <a:t>Also</a:t>
            </a:r>
            <a:r>
              <a:rPr lang="fr-FR" sz="2000" b="1" dirty="0"/>
              <a:t> support for </a:t>
            </a:r>
            <a:r>
              <a:rPr lang="fr-FR" sz="2000" b="1" dirty="0" err="1"/>
              <a:t>loops</a:t>
            </a:r>
            <a:r>
              <a:rPr lang="fr-FR" sz="2000" b="1" dirty="0"/>
              <a:t>: </a:t>
            </a:r>
            <a:r>
              <a:rPr lang="fr-FR" sz="2000" b="1" dirty="0" err="1"/>
              <a:t>auxiliary</a:t>
            </a:r>
            <a:r>
              <a:rPr lang="fr-FR" sz="2000" b="1" dirty="0"/>
              <a:t> </a:t>
            </a:r>
            <a:r>
              <a:rPr lang="fr-FR" sz="2000" b="1" dirty="0" err="1"/>
              <a:t>recursive</a:t>
            </a:r>
            <a:r>
              <a:rPr lang="fr-FR" sz="2000" b="1" dirty="0"/>
              <a:t> </a:t>
            </a:r>
            <a:r>
              <a:rPr lang="fr-FR" sz="2000" b="1" dirty="0" err="1"/>
              <a:t>functions</a:t>
            </a:r>
            <a:r>
              <a:rPr lang="fr-FR" sz="2000" b="1" dirty="0"/>
              <a:t> for </a:t>
            </a:r>
            <a:r>
              <a:rPr lang="fr-FR" sz="2000" b="1" dirty="0" err="1"/>
              <a:t>loop</a:t>
            </a:r>
            <a:r>
              <a:rPr lang="fr-FR" sz="2000" b="1" dirty="0"/>
              <a:t> bodies</a:t>
            </a:r>
            <a:endParaRPr lang="en-FR" sz="2000" b="1" dirty="0"/>
          </a:p>
        </p:txBody>
      </p:sp>
    </p:spTree>
    <p:extLst>
      <p:ext uri="{BB962C8B-B14F-4D97-AF65-F5344CB8AC3E}">
        <p14:creationId xmlns:p14="http://schemas.microsoft.com/office/powerpoint/2010/main" val="9946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1" grpId="0" animBg="1"/>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35BF-5482-24D4-338B-9B94F8500D86}"/>
              </a:ext>
            </a:extLst>
          </p:cNvPr>
          <p:cNvSpPr>
            <a:spLocks noGrp="1"/>
          </p:cNvSpPr>
          <p:nvPr>
            <p:ph type="title"/>
          </p:nvPr>
        </p:nvSpPr>
        <p:spPr/>
        <p:txBody>
          <a:bodyPr/>
          <a:lstStyle/>
          <a:p>
            <a:r>
              <a:rPr lang="en-FR" dirty="0"/>
              <a:t>Translation Examples - Lean (iii)</a:t>
            </a:r>
          </a:p>
        </p:txBody>
      </p:sp>
      <p:sp>
        <p:nvSpPr>
          <p:cNvPr id="4" name="Slide Number Placeholder 3">
            <a:extLst>
              <a:ext uri="{FF2B5EF4-FFF2-40B4-BE49-F238E27FC236}">
                <a16:creationId xmlns:a16="http://schemas.microsoft.com/office/drawing/2014/main" id="{AC7618B8-4C9B-8893-B143-CC798527AA22}"/>
              </a:ext>
            </a:extLst>
          </p:cNvPr>
          <p:cNvSpPr>
            <a:spLocks noGrp="1"/>
          </p:cNvSpPr>
          <p:nvPr>
            <p:ph type="sldNum" sz="quarter" idx="12"/>
          </p:nvPr>
        </p:nvSpPr>
        <p:spPr/>
        <p:txBody>
          <a:bodyPr/>
          <a:lstStyle/>
          <a:p>
            <a:fld id="{515FE655-FEAC-4907-96EE-E5DDF44A632D}" type="slidenum">
              <a:rPr lang="en-US" smtClean="0"/>
              <a:t>30</a:t>
            </a:fld>
            <a:endParaRPr lang="en-US"/>
          </a:p>
        </p:txBody>
      </p:sp>
      <p:sp>
        <p:nvSpPr>
          <p:cNvPr id="19" name="Translation:">
            <a:extLst>
              <a:ext uri="{FF2B5EF4-FFF2-40B4-BE49-F238E27FC236}">
                <a16:creationId xmlns:a16="http://schemas.microsoft.com/office/drawing/2014/main" id="{2D37604E-50EF-ED4E-AED0-427105EE18DA}"/>
              </a:ext>
            </a:extLst>
          </p:cNvPr>
          <p:cNvSpPr txBox="1"/>
          <p:nvPr/>
        </p:nvSpPr>
        <p:spPr>
          <a:xfrm>
            <a:off x="6014570" y="1420345"/>
            <a:ext cx="2547904" cy="400110"/>
          </a:xfrm>
          <a:prstGeom prst="rect">
            <a:avLst/>
          </a:prstGeom>
          <a:noFill/>
        </p:spPr>
        <p:txBody>
          <a:bodyPr wrap="square" rtlCol="0">
            <a:spAutoFit/>
          </a:bodyPr>
          <a:lstStyle/>
          <a:p>
            <a:r>
              <a:rPr lang="en-US" sz="2000" b="1" dirty="0"/>
              <a:t>Translation (Lean):</a:t>
            </a:r>
          </a:p>
        </p:txBody>
      </p:sp>
      <p:sp>
        <p:nvSpPr>
          <p:cNvPr id="18" name="Rust:">
            <a:extLst>
              <a:ext uri="{FF2B5EF4-FFF2-40B4-BE49-F238E27FC236}">
                <a16:creationId xmlns:a16="http://schemas.microsoft.com/office/drawing/2014/main" id="{714902AD-E36F-C494-2E21-C0F8A21C6204}"/>
              </a:ext>
            </a:extLst>
          </p:cNvPr>
          <p:cNvSpPr txBox="1"/>
          <p:nvPr/>
        </p:nvSpPr>
        <p:spPr>
          <a:xfrm>
            <a:off x="919948" y="1424006"/>
            <a:ext cx="4730256" cy="400110"/>
          </a:xfrm>
          <a:prstGeom prst="rect">
            <a:avLst/>
          </a:prstGeom>
          <a:noFill/>
        </p:spPr>
        <p:txBody>
          <a:bodyPr wrap="square" rtlCol="0">
            <a:spAutoFit/>
          </a:bodyPr>
          <a:lstStyle/>
          <a:p>
            <a:r>
              <a:rPr lang="en-US" sz="2000" b="1" dirty="0"/>
              <a:t>Rust:</a:t>
            </a:r>
          </a:p>
        </p:txBody>
      </p:sp>
      <p:sp>
        <p:nvSpPr>
          <p:cNvPr id="20" name="Translation 0">
            <a:extLst>
              <a:ext uri="{FF2B5EF4-FFF2-40B4-BE49-F238E27FC236}">
                <a16:creationId xmlns:a16="http://schemas.microsoft.com/office/drawing/2014/main" id="{3073A13F-A542-B399-8817-B7F51C86FB7F}"/>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11" name="Translation 1">
            <a:extLst>
              <a:ext uri="{FF2B5EF4-FFF2-40B4-BE49-F238E27FC236}">
                <a16:creationId xmlns:a16="http://schemas.microsoft.com/office/drawing/2014/main" id="{FE0C1FE1-2D3A-18BD-961E-747DC67E411A}"/>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 </a:t>
            </a:r>
            <a:r>
              <a:rPr lang="en-GB" sz="1600" dirty="0">
                <a:solidFill>
                  <a:srgbClr val="0000FF"/>
                </a:solidFill>
                <a:latin typeface="Consolas" panose="020B0609020204030204" pitchFamily="49" charset="0"/>
                <a:cs typeface="Consolas" panose="020B0609020204030204" pitchFamily="49" charset="0"/>
              </a:rPr>
              <a:t>do</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l </a:t>
            </a:r>
            <a:r>
              <a:rPr lang="en-GB" sz="1600" dirty="0">
                <a:solidFill>
                  <a:srgbClr val="0000FF"/>
                </a:solidFill>
                <a:latin typeface="Consolas" panose="020B0609020204030204" pitchFamily="49" charset="0"/>
                <a:cs typeface="Consolas" panose="020B0609020204030204" pitchFamily="49" charset="0"/>
              </a:rPr>
              <a:t>with</a:t>
            </a:r>
          </a:p>
          <a:p>
            <a:r>
              <a:rPr lang="en-GB" sz="1600" dirty="0">
                <a:solidFill>
                  <a:srgbClr val="0000FF"/>
                </a:solidFill>
                <a:latin typeface="Consolas" panose="020B0609020204030204" pitchFamily="49" charset="0"/>
                <a:cs typeface="Consolas" panose="020B0609020204030204" pitchFamily="49" charset="0"/>
              </a:rPr>
              <a:t>  </a:t>
            </a:r>
            <a:r>
              <a:rPr lang="en-GB" sz="1600" dirty="0">
                <a:solidFill>
                  <a:srgbClr val="2D2D2D"/>
                </a:solidFill>
                <a:latin typeface="Consolas" panose="020B0609020204030204" pitchFamily="49" charset="0"/>
                <a:cs typeface="Consolas" panose="020B0609020204030204" pitchFamily="49" charset="0"/>
              </a:rPr>
              <a:t>| Cons x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a:t>
            </a:r>
          </a:p>
          <a:p>
            <a:r>
              <a:rPr lang="en-GB" sz="1600" dirty="0">
                <a:solidFill>
                  <a:srgbClr val="2D2D2D"/>
                </a:solidFill>
                <a:latin typeface="Consolas" panose="020B0609020204030204" pitchFamily="49" charset="0"/>
                <a:cs typeface="Consolas" panose="020B0609020204030204" pitchFamily="49" charset="0"/>
              </a:rPr>
              <a:t>    </a:t>
            </a:r>
            <a:r>
              <a:rPr lang="en-GB" sz="1600" dirty="0">
                <a:latin typeface="Consolas" panose="020B0609020204030204" pitchFamily="49" charset="0"/>
                <a:cs typeface="Consolas" panose="020B0609020204030204" pitchFamily="49" charset="0"/>
              </a:rPr>
              <a:t>...</a:t>
            </a:r>
          </a:p>
          <a:p>
            <a:endParaRPr lang="en-GB" sz="1600" dirty="0">
              <a:latin typeface="Consolas" panose="020B0609020204030204" pitchFamily="49" charset="0"/>
              <a:cs typeface="Consolas" panose="020B0609020204030204" pitchFamily="49" charset="0"/>
            </a:endParaRPr>
          </a:p>
          <a:p>
            <a:endParaRPr lang="en-GB" sz="1600" dirty="0">
              <a:latin typeface="Consolas" panose="020B0609020204030204" pitchFamily="49" charset="0"/>
              <a:cs typeface="Consolas" panose="020B0609020204030204" pitchFamily="49" charset="0"/>
            </a:endParaRPr>
          </a:p>
          <a:p>
            <a:endParaRPr lang="en-GB" sz="1600" dirty="0">
              <a:latin typeface="Consolas" panose="020B0609020204030204" pitchFamily="49" charset="0"/>
              <a:cs typeface="Consolas" panose="020B0609020204030204" pitchFamily="49" charset="0"/>
            </a:endParaRPr>
          </a:p>
          <a:p>
            <a:endParaRPr lang="en-GB" sz="1600" dirty="0">
              <a:latin typeface="Consolas" panose="020B0609020204030204" pitchFamily="49" charset="0"/>
              <a:cs typeface="Consolas" panose="020B0609020204030204" pitchFamily="49" charset="0"/>
            </a:endParaRPr>
          </a:p>
          <a:p>
            <a:endParaRPr lang="en-GB" sz="1600" dirty="0">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 Nil =&gt; fail</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29" name="Translation 2">
            <a:extLst>
              <a:ext uri="{FF2B5EF4-FFF2-40B4-BE49-F238E27FC236}">
                <a16:creationId xmlns:a16="http://schemas.microsoft.com/office/drawing/2014/main" id="{748BD250-8430-7237-D7F9-B2BF20F79FEF}"/>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 </a:t>
            </a:r>
            <a:r>
              <a:rPr lang="en-GB" sz="1600" dirty="0">
                <a:solidFill>
                  <a:srgbClr val="0000FF"/>
                </a:solidFill>
                <a:latin typeface="Consolas" panose="020B0609020204030204" pitchFamily="49" charset="0"/>
                <a:cs typeface="Consolas" panose="020B0609020204030204" pitchFamily="49" charset="0"/>
              </a:rPr>
              <a:t>do</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l </a:t>
            </a:r>
            <a:r>
              <a:rPr lang="en-GB" sz="1600" dirty="0">
                <a:solidFill>
                  <a:srgbClr val="0000FF"/>
                </a:solidFill>
                <a:latin typeface="Consolas" panose="020B0609020204030204" pitchFamily="49" charset="0"/>
                <a:cs typeface="Consolas" panose="020B0609020204030204" pitchFamily="49" charset="0"/>
              </a:rPr>
              <a:t>with</a:t>
            </a:r>
          </a:p>
          <a:p>
            <a:r>
              <a:rPr lang="en-GB" sz="1600" dirty="0">
                <a:solidFill>
                  <a:srgbClr val="0000FF"/>
                </a:solidFill>
                <a:latin typeface="Consolas" panose="020B0609020204030204" pitchFamily="49" charset="0"/>
                <a:cs typeface="Consolas" panose="020B0609020204030204" pitchFamily="49" charset="0"/>
              </a:rPr>
              <a:t>  </a:t>
            </a:r>
            <a:r>
              <a:rPr lang="en-GB" sz="1600" dirty="0">
                <a:solidFill>
                  <a:srgbClr val="2D2D2D"/>
                </a:solidFill>
                <a:latin typeface="Consolas" panose="020B0609020204030204" pitchFamily="49" charset="0"/>
                <a:cs typeface="Consolas" panose="020B0609020204030204" pitchFamily="49" charset="0"/>
              </a:rPr>
              <a:t>| Cons x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highlight>
                  <a:srgbClr val="FFFF00"/>
                </a:highlight>
                <a:latin typeface="Consolas" panose="020B0609020204030204" pitchFamily="49" charset="0"/>
                <a:cs typeface="Consolas" panose="020B0609020204030204" pitchFamily="49" charset="0"/>
              </a:rPr>
              <a:t>if</a:t>
            </a:r>
            <a:r>
              <a:rPr lang="en-GB" sz="1600" dirty="0">
                <a:solidFill>
                  <a:srgbClr val="2D2D2D"/>
                </a:solidFill>
                <a:highlight>
                  <a:srgbClr val="FFFF00"/>
                </a:highlight>
                <a:latin typeface="Consolas" panose="020B0609020204030204" pitchFamily="49" charset="0"/>
                <a:cs typeface="Consolas" panose="020B0609020204030204" pitchFamily="49" charset="0"/>
              </a:rPr>
              <a:t> </a:t>
            </a:r>
            <a:r>
              <a:rPr lang="en-GB" sz="1600" dirty="0" err="1">
                <a:solidFill>
                  <a:srgbClr val="2D2D2D"/>
                </a:solidFill>
                <a:highlight>
                  <a:srgbClr val="FFFF00"/>
                </a:highlight>
                <a:latin typeface="Consolas" panose="020B0609020204030204" pitchFamily="49" charset="0"/>
                <a:cs typeface="Consolas" panose="020B0609020204030204" pitchFamily="49" charset="0"/>
              </a:rPr>
              <a:t>i</a:t>
            </a:r>
            <a:r>
              <a:rPr lang="en-GB" sz="1600" dirty="0">
                <a:solidFill>
                  <a:srgbClr val="2D2D2D"/>
                </a:solidFill>
                <a:highlight>
                  <a:srgbClr val="FFFF00"/>
                </a:highlight>
                <a:latin typeface="Consolas" panose="020B0609020204030204" pitchFamily="49" charset="0"/>
                <a:cs typeface="Consolas" panose="020B0609020204030204" pitchFamily="49" charset="0"/>
              </a:rPr>
              <a:t> = </a:t>
            </a:r>
            <a:r>
              <a:rPr lang="en-GB" sz="1600" dirty="0">
                <a:solidFill>
                  <a:srgbClr val="137646"/>
                </a:solidFill>
                <a:highlight>
                  <a:srgbClr val="FFFF00"/>
                </a:highlight>
                <a:latin typeface="Consolas" panose="020B0609020204030204" pitchFamily="49" charset="0"/>
                <a:cs typeface="Consolas" panose="020B0609020204030204" pitchFamily="49" charset="0"/>
              </a:rPr>
              <a:t>0</a:t>
            </a:r>
            <a:r>
              <a:rPr lang="en-GB" sz="1600" dirty="0">
                <a:solidFill>
                  <a:srgbClr val="2D2D2D"/>
                </a:solidFill>
                <a:highlight>
                  <a:srgbClr val="FFFF00"/>
                </a:highlight>
                <a:latin typeface="Consolas" panose="020B0609020204030204" pitchFamily="49" charset="0"/>
                <a:cs typeface="Consolas" panose="020B0609020204030204" pitchFamily="49" charset="0"/>
              </a:rPr>
              <a:t>#usize </a:t>
            </a:r>
            <a:r>
              <a:rPr lang="en-GB" sz="1600" dirty="0">
                <a:solidFill>
                  <a:srgbClr val="0000FF"/>
                </a:solidFill>
                <a:highlight>
                  <a:srgbClr val="FFFF00"/>
                </a:highlight>
                <a:latin typeface="Consolas" panose="020B0609020204030204" pitchFamily="49" charset="0"/>
                <a:cs typeface="Consolas" panose="020B0609020204030204" pitchFamily="49" charset="0"/>
              </a:rPr>
              <a:t>then</a:t>
            </a:r>
            <a:endParaRPr lang="en-GB" sz="1600" dirty="0">
              <a:solidFill>
                <a:srgbClr val="2D2D2D"/>
              </a:solidFill>
              <a:highlight>
                <a:srgbClr val="FFFF00"/>
              </a:highlight>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D2D2D"/>
                </a:solidFill>
                <a:highlight>
                  <a:srgbClr val="FFFF00"/>
                </a:highlight>
                <a:latin typeface="Consolas" panose="020B0609020204030204" pitchFamily="49" charset="0"/>
                <a:cs typeface="Consolas" panose="020B0609020204030204" pitchFamily="49" charset="0"/>
              </a:rPr>
              <a:t>ok (x, </a:t>
            </a:r>
            <a:r>
              <a:rPr lang="en-GB" sz="1600" dirty="0">
                <a:solidFill>
                  <a:srgbClr val="0000FF"/>
                </a:solidFill>
                <a:highlight>
                  <a:srgbClr val="FFFF00"/>
                </a:highlight>
                <a:latin typeface="Consolas" panose="020B0609020204030204" pitchFamily="49" charset="0"/>
                <a:cs typeface="Consolas" panose="020B0609020204030204" pitchFamily="49" charset="0"/>
              </a:rPr>
              <a:t>fun</a:t>
            </a:r>
            <a:r>
              <a:rPr lang="en-GB" sz="1600" dirty="0">
                <a:solidFill>
                  <a:srgbClr val="2D2D2D"/>
                </a:solidFill>
                <a:highlight>
                  <a:srgbClr val="FFFF00"/>
                </a:highlight>
                <a:latin typeface="Consolas" panose="020B0609020204030204" pitchFamily="49" charset="0"/>
                <a:cs typeface="Consolas" panose="020B0609020204030204" pitchFamily="49" charset="0"/>
              </a:rPr>
              <a:t> x1 =&gt; Cons x1 </a:t>
            </a:r>
            <a:r>
              <a:rPr lang="en-GB" sz="1600" dirty="0" err="1">
                <a:solidFill>
                  <a:srgbClr val="2D2D2D"/>
                </a:solidFill>
                <a:highlight>
                  <a:srgbClr val="FFFF00"/>
                </a:highlight>
                <a:latin typeface="Consolas" panose="020B0609020204030204" pitchFamily="49" charset="0"/>
                <a:cs typeface="Consolas" panose="020B0609020204030204" pitchFamily="49" charset="0"/>
              </a:rPr>
              <a:t>tl</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else</a:t>
            </a:r>
            <a:endParaRPr lang="en-GB" sz="1600" dirty="0">
              <a:latin typeface="Consolas" panose="020B0609020204030204" pitchFamily="49" charset="0"/>
              <a:cs typeface="Consolas" panose="020B0609020204030204" pitchFamily="49" charset="0"/>
            </a:endParaRPr>
          </a:p>
          <a:p>
            <a:r>
              <a:rPr lang="en-GB" sz="1600" dirty="0">
                <a:latin typeface="Consolas" panose="020B0609020204030204" pitchFamily="49" charset="0"/>
                <a:cs typeface="Consolas" panose="020B0609020204030204" pitchFamily="49" charset="0"/>
              </a:rPr>
              <a:t>      ...</a:t>
            </a:r>
          </a:p>
          <a:p>
            <a:endParaRPr lang="en-GB" sz="1600" dirty="0">
              <a:latin typeface="Consolas" panose="020B0609020204030204" pitchFamily="49" charset="0"/>
              <a:cs typeface="Consolas" panose="020B0609020204030204" pitchFamily="49" charset="0"/>
            </a:endParaRPr>
          </a:p>
          <a:p>
            <a:endParaRPr lang="en-GB" sz="1600" dirty="0">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 Nil =&gt; fail</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22" name="Translation 3">
            <a:extLst>
              <a:ext uri="{FF2B5EF4-FFF2-40B4-BE49-F238E27FC236}">
                <a16:creationId xmlns:a16="http://schemas.microsoft.com/office/drawing/2014/main" id="{ECC9DDC4-1574-DD58-6456-4C98BD27EDAD}"/>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 </a:t>
            </a:r>
            <a:r>
              <a:rPr lang="en-GB" sz="1600" dirty="0">
                <a:solidFill>
                  <a:srgbClr val="0000FF"/>
                </a:solidFill>
                <a:latin typeface="Consolas" panose="020B0609020204030204" pitchFamily="49" charset="0"/>
                <a:cs typeface="Consolas" panose="020B0609020204030204" pitchFamily="49" charset="0"/>
              </a:rPr>
              <a:t>do</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l </a:t>
            </a:r>
            <a:r>
              <a:rPr lang="en-GB" sz="1600" dirty="0">
                <a:solidFill>
                  <a:srgbClr val="0000FF"/>
                </a:solidFill>
                <a:latin typeface="Consolas" panose="020B0609020204030204" pitchFamily="49" charset="0"/>
                <a:cs typeface="Consolas" panose="020B0609020204030204" pitchFamily="49" charset="0"/>
              </a:rPr>
              <a:t>with</a:t>
            </a:r>
          </a:p>
          <a:p>
            <a:r>
              <a:rPr lang="en-GB" sz="1600" dirty="0">
                <a:solidFill>
                  <a:srgbClr val="0000FF"/>
                </a:solidFill>
                <a:latin typeface="Consolas" panose="020B0609020204030204" pitchFamily="49" charset="0"/>
                <a:cs typeface="Consolas" panose="020B0609020204030204" pitchFamily="49" charset="0"/>
              </a:rPr>
              <a:t>  </a:t>
            </a:r>
            <a:r>
              <a:rPr lang="en-GB" sz="1600" dirty="0">
                <a:solidFill>
                  <a:srgbClr val="2D2D2D"/>
                </a:solidFill>
                <a:latin typeface="Consolas" panose="020B0609020204030204" pitchFamily="49" charset="0"/>
                <a:cs typeface="Consolas" panose="020B0609020204030204" pitchFamily="49" charset="0"/>
              </a:rPr>
              <a:t>| Cons x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#usize </a:t>
            </a:r>
            <a:r>
              <a:rPr lang="en-GB" sz="1600" dirty="0">
                <a:solidFill>
                  <a:srgbClr val="0000FF"/>
                </a:solidFill>
                <a:latin typeface="Consolas" panose="020B0609020204030204" pitchFamily="49" charset="0"/>
                <a:cs typeface="Consolas" panose="020B0609020204030204" pitchFamily="49" charset="0"/>
              </a:rPr>
              <a:t>then</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ok (x, </a:t>
            </a:r>
            <a:r>
              <a:rPr lang="en-GB" sz="1600" dirty="0">
                <a:solidFill>
                  <a:srgbClr val="0000FF"/>
                </a:solidFill>
                <a:latin typeface="Consolas" panose="020B0609020204030204" pitchFamily="49" charset="0"/>
                <a:cs typeface="Consolas" panose="020B0609020204030204" pitchFamily="49" charset="0"/>
              </a:rPr>
              <a:t>fun</a:t>
            </a:r>
            <a:r>
              <a:rPr lang="en-GB" sz="1600" dirty="0">
                <a:solidFill>
                  <a:srgbClr val="2D2D2D"/>
                </a:solidFill>
                <a:latin typeface="Consolas" panose="020B0609020204030204" pitchFamily="49" charset="0"/>
                <a:cs typeface="Consolas" panose="020B0609020204030204" pitchFamily="49" charset="0"/>
              </a:rPr>
              <a:t> x1 =&gt; Cons x1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highlight>
                  <a:srgbClr val="FFFF00"/>
                </a:highlight>
                <a:latin typeface="Consolas" panose="020B0609020204030204" pitchFamily="49" charset="0"/>
                <a:cs typeface="Consolas" panose="020B0609020204030204" pitchFamily="49" charset="0"/>
              </a:rPr>
              <a:t>else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highlight>
                  <a:srgbClr val="FFFF00"/>
                </a:highlight>
                <a:latin typeface="Consolas" panose="020B0609020204030204" pitchFamily="49" charset="0"/>
                <a:cs typeface="Consolas" panose="020B0609020204030204" pitchFamily="49" charset="0"/>
              </a:rPr>
              <a:t>let</a:t>
            </a:r>
            <a:r>
              <a:rPr lang="en-GB" sz="1600" dirty="0">
                <a:solidFill>
                  <a:srgbClr val="2D2D2D"/>
                </a:solidFill>
                <a:highlight>
                  <a:srgbClr val="FFFF00"/>
                </a:highlight>
                <a:latin typeface="Consolas" panose="020B0609020204030204" pitchFamily="49" charset="0"/>
                <a:cs typeface="Consolas" panose="020B0609020204030204" pitchFamily="49" charset="0"/>
              </a:rPr>
              <a:t> i1 ← </a:t>
            </a:r>
            <a:r>
              <a:rPr lang="en-GB" sz="1600" dirty="0" err="1">
                <a:solidFill>
                  <a:srgbClr val="2D2D2D"/>
                </a:solidFill>
                <a:highlight>
                  <a:srgbClr val="FFFF00"/>
                </a:highlight>
                <a:latin typeface="Consolas" panose="020B0609020204030204" pitchFamily="49" charset="0"/>
                <a:cs typeface="Consolas" panose="020B0609020204030204" pitchFamily="49" charset="0"/>
              </a:rPr>
              <a:t>i</a:t>
            </a:r>
            <a:r>
              <a:rPr lang="en-GB" sz="1600" dirty="0">
                <a:solidFill>
                  <a:srgbClr val="2D2D2D"/>
                </a:solidFill>
                <a:highlight>
                  <a:srgbClr val="FFFF00"/>
                </a:highlight>
                <a:latin typeface="Consolas" panose="020B0609020204030204" pitchFamily="49" charset="0"/>
                <a:cs typeface="Consolas" panose="020B0609020204030204" pitchFamily="49" charset="0"/>
              </a:rPr>
              <a:t> - </a:t>
            </a:r>
            <a:r>
              <a:rPr lang="en-GB" sz="1600" dirty="0">
                <a:solidFill>
                  <a:srgbClr val="137646"/>
                </a:solidFill>
                <a:highlight>
                  <a:srgbClr val="FFFF00"/>
                </a:highlight>
                <a:latin typeface="Consolas" panose="020B0609020204030204" pitchFamily="49" charset="0"/>
                <a:cs typeface="Consolas" panose="020B0609020204030204" pitchFamily="49" charset="0"/>
              </a:rPr>
              <a:t>1</a:t>
            </a:r>
            <a:r>
              <a:rPr lang="en-GB" sz="1600" dirty="0">
                <a:solidFill>
                  <a:srgbClr val="2D2D2D"/>
                </a:solidFill>
                <a:highlight>
                  <a:srgbClr val="FFFF00"/>
                </a:highlight>
                <a:latin typeface="Consolas" panose="020B0609020204030204" pitchFamily="49" charset="0"/>
                <a:cs typeface="Consolas" panose="020B0609020204030204" pitchFamily="49" charset="0"/>
              </a:rPr>
              <a:t>#usize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highlight>
                  <a:srgbClr val="FFFF00"/>
                </a:highlight>
                <a:latin typeface="Consolas" panose="020B0609020204030204" pitchFamily="49" charset="0"/>
                <a:cs typeface="Consolas" panose="020B0609020204030204" pitchFamily="49" charset="0"/>
              </a:rPr>
              <a:t>let</a:t>
            </a:r>
            <a:r>
              <a:rPr lang="en-GB" sz="1600" dirty="0">
                <a:solidFill>
                  <a:srgbClr val="2D2D2D"/>
                </a:solidFill>
                <a:highlight>
                  <a:srgbClr val="FFFF00"/>
                </a:highlight>
                <a:latin typeface="Consolas" panose="020B0609020204030204" pitchFamily="49" charset="0"/>
                <a:cs typeface="Consolas" panose="020B0609020204030204" pitchFamily="49" charset="0"/>
              </a:rPr>
              <a:t> (t, back) ← </a:t>
            </a:r>
            <a:r>
              <a:rPr lang="en-GB" sz="1600" dirty="0" err="1">
                <a:solidFill>
                  <a:srgbClr val="2D2D2D"/>
                </a:solidFill>
                <a:highlight>
                  <a:srgbClr val="FFFF00"/>
                </a:highlight>
                <a:latin typeface="Consolas" panose="020B0609020204030204" pitchFamily="49" charset="0"/>
                <a:cs typeface="Consolas" panose="020B0609020204030204" pitchFamily="49" charset="0"/>
              </a:rPr>
              <a:t>nth_mut_loop</a:t>
            </a:r>
            <a:r>
              <a:rPr lang="en-GB" sz="1600" dirty="0">
                <a:solidFill>
                  <a:srgbClr val="2D2D2D"/>
                </a:solidFill>
                <a:highlight>
                  <a:srgbClr val="FFFF00"/>
                </a:highlight>
                <a:latin typeface="Consolas" panose="020B0609020204030204" pitchFamily="49" charset="0"/>
                <a:cs typeface="Consolas" panose="020B0609020204030204" pitchFamily="49" charset="0"/>
              </a:rPr>
              <a:t> </a:t>
            </a:r>
            <a:r>
              <a:rPr lang="en-GB" sz="1600" dirty="0" err="1">
                <a:solidFill>
                  <a:srgbClr val="2D2D2D"/>
                </a:solidFill>
                <a:highlight>
                  <a:srgbClr val="FFFF00"/>
                </a:highlight>
                <a:latin typeface="Consolas" panose="020B0609020204030204" pitchFamily="49" charset="0"/>
                <a:cs typeface="Consolas" panose="020B0609020204030204" pitchFamily="49" charset="0"/>
              </a:rPr>
              <a:t>tl</a:t>
            </a:r>
            <a:r>
              <a:rPr lang="en-GB" sz="1600" dirty="0">
                <a:solidFill>
                  <a:srgbClr val="2D2D2D"/>
                </a:solidFill>
                <a:highlight>
                  <a:srgbClr val="FFFF00"/>
                </a:highlight>
                <a:latin typeface="Consolas" panose="020B0609020204030204" pitchFamily="49" charset="0"/>
                <a:cs typeface="Consolas" panose="020B0609020204030204" pitchFamily="49" charset="0"/>
              </a:rPr>
              <a:t> i1</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D2D2D"/>
                </a:solidFill>
                <a:highlight>
                  <a:srgbClr val="FFFF00"/>
                </a:highlight>
                <a:latin typeface="Consolas" panose="020B0609020204030204" pitchFamily="49" charset="0"/>
                <a:cs typeface="Consolas" panose="020B0609020204030204" pitchFamily="49" charset="0"/>
              </a:rPr>
              <a:t>ok (t, </a:t>
            </a:r>
            <a:r>
              <a:rPr lang="en-GB" sz="1600" dirty="0">
                <a:solidFill>
                  <a:srgbClr val="0000FF"/>
                </a:solidFill>
                <a:highlight>
                  <a:srgbClr val="FFFF00"/>
                </a:highlight>
                <a:latin typeface="Consolas" panose="020B0609020204030204" pitchFamily="49" charset="0"/>
                <a:cs typeface="Consolas" panose="020B0609020204030204" pitchFamily="49" charset="0"/>
              </a:rPr>
              <a:t>fun</a:t>
            </a:r>
            <a:r>
              <a:rPr lang="en-GB" sz="1600" dirty="0">
                <a:solidFill>
                  <a:srgbClr val="2D2D2D"/>
                </a:solidFill>
                <a:highlight>
                  <a:srgbClr val="FFFF00"/>
                </a:highlight>
                <a:latin typeface="Consolas" panose="020B0609020204030204" pitchFamily="49" charset="0"/>
                <a:cs typeface="Consolas" panose="020B0609020204030204" pitchFamily="49" charset="0"/>
              </a:rPr>
              <a:t> x1 =&gt; Cons x (back x1))</a:t>
            </a:r>
          </a:p>
          <a:p>
            <a:r>
              <a:rPr lang="en-GB" sz="1600" dirty="0">
                <a:solidFill>
                  <a:srgbClr val="2D2D2D"/>
                </a:solidFill>
                <a:latin typeface="Consolas" panose="020B0609020204030204" pitchFamily="49" charset="0"/>
                <a:cs typeface="Consolas" panose="020B0609020204030204" pitchFamily="49" charset="0"/>
              </a:rPr>
              <a:t> | Nil =&gt; fail</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25" name="Translation 4">
            <a:extLst>
              <a:ext uri="{FF2B5EF4-FFF2-40B4-BE49-F238E27FC236}">
                <a16:creationId xmlns:a16="http://schemas.microsoft.com/office/drawing/2014/main" id="{4CDB408E-7207-A906-C2F2-6C9892C930F4}"/>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 </a:t>
            </a:r>
            <a:r>
              <a:rPr lang="en-GB" sz="1600" dirty="0">
                <a:solidFill>
                  <a:srgbClr val="0000FF"/>
                </a:solidFill>
                <a:latin typeface="Consolas" panose="020B0609020204030204" pitchFamily="49" charset="0"/>
                <a:cs typeface="Consolas" panose="020B0609020204030204" pitchFamily="49" charset="0"/>
              </a:rPr>
              <a:t>do</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l </a:t>
            </a:r>
            <a:r>
              <a:rPr lang="en-GB" sz="1600" dirty="0">
                <a:solidFill>
                  <a:srgbClr val="0000FF"/>
                </a:solidFill>
                <a:latin typeface="Consolas" panose="020B0609020204030204" pitchFamily="49" charset="0"/>
                <a:cs typeface="Consolas" panose="020B0609020204030204" pitchFamily="49" charset="0"/>
              </a:rPr>
              <a:t>with</a:t>
            </a:r>
          </a:p>
          <a:p>
            <a:r>
              <a:rPr lang="en-GB" sz="1600" dirty="0">
                <a:solidFill>
                  <a:srgbClr val="0000FF"/>
                </a:solidFill>
                <a:latin typeface="Consolas" panose="020B0609020204030204" pitchFamily="49" charset="0"/>
                <a:cs typeface="Consolas" panose="020B0609020204030204" pitchFamily="49" charset="0"/>
              </a:rPr>
              <a:t>  </a:t>
            </a:r>
            <a:r>
              <a:rPr lang="en-GB" sz="1600" dirty="0">
                <a:solidFill>
                  <a:srgbClr val="2D2D2D"/>
                </a:solidFill>
                <a:latin typeface="Consolas" panose="020B0609020204030204" pitchFamily="49" charset="0"/>
                <a:cs typeface="Consolas" panose="020B0609020204030204" pitchFamily="49" charset="0"/>
              </a:rPr>
              <a:t>| Cons x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#usize </a:t>
            </a:r>
            <a:r>
              <a:rPr lang="en-GB" sz="1600" dirty="0">
                <a:solidFill>
                  <a:srgbClr val="0000FF"/>
                </a:solidFill>
                <a:latin typeface="Consolas" panose="020B0609020204030204" pitchFamily="49" charset="0"/>
                <a:cs typeface="Consolas" panose="020B0609020204030204" pitchFamily="49" charset="0"/>
              </a:rPr>
              <a:t>then</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ok (x, </a:t>
            </a:r>
            <a:r>
              <a:rPr lang="en-GB" sz="1600" dirty="0">
                <a:solidFill>
                  <a:srgbClr val="0000FF"/>
                </a:solidFill>
                <a:latin typeface="Consolas" panose="020B0609020204030204" pitchFamily="49" charset="0"/>
                <a:cs typeface="Consolas" panose="020B0609020204030204" pitchFamily="49" charset="0"/>
              </a:rPr>
              <a:t>fun</a:t>
            </a:r>
            <a:r>
              <a:rPr lang="en-GB" sz="1600" dirty="0">
                <a:solidFill>
                  <a:srgbClr val="2D2D2D"/>
                </a:solidFill>
                <a:latin typeface="Consolas" panose="020B0609020204030204" pitchFamily="49" charset="0"/>
                <a:cs typeface="Consolas" panose="020B0609020204030204" pitchFamily="49" charset="0"/>
              </a:rPr>
              <a:t> x1 =&gt; Cons x1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else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let</a:t>
            </a:r>
            <a:r>
              <a:rPr lang="en-GB" sz="1600" dirty="0">
                <a:solidFill>
                  <a:srgbClr val="2D2D2D"/>
                </a:solidFill>
                <a:latin typeface="Consolas" panose="020B0609020204030204" pitchFamily="49" charset="0"/>
                <a:cs typeface="Consolas" panose="020B0609020204030204" pitchFamily="49" charset="0"/>
              </a:rPr>
              <a:t> i1 ←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#usize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let</a:t>
            </a:r>
            <a:r>
              <a:rPr lang="en-GB" sz="1600" dirty="0">
                <a:solidFill>
                  <a:srgbClr val="2D2D2D"/>
                </a:solidFill>
                <a:latin typeface="Consolas" panose="020B0609020204030204" pitchFamily="49" charset="0"/>
                <a:cs typeface="Consolas" panose="020B0609020204030204" pitchFamily="49" charset="0"/>
              </a:rPr>
              <a:t> (t, back) ← </a:t>
            </a:r>
            <a:r>
              <a:rPr lang="en-GB" sz="1600" dirty="0" err="1">
                <a:solidFill>
                  <a:srgbClr val="2D2D2D"/>
                </a:solidFill>
                <a:highlight>
                  <a:srgbClr val="FFFF00"/>
                </a:highlight>
                <a:latin typeface="Consolas" panose="020B0609020204030204" pitchFamily="49" charset="0"/>
                <a:cs typeface="Consolas" panose="020B0609020204030204" pitchFamily="49" charset="0"/>
              </a:rPr>
              <a:t>nth_mut_loop</a:t>
            </a:r>
            <a:r>
              <a:rPr lang="en-GB" sz="1600" dirty="0">
                <a:solidFill>
                  <a:srgbClr val="2D2D2D"/>
                </a:solidFill>
                <a:highlight>
                  <a:srgbClr val="FFFF00"/>
                </a:highlight>
                <a:latin typeface="Consolas" panose="020B0609020204030204" pitchFamily="49" charset="0"/>
                <a:cs typeface="Consolas" panose="020B0609020204030204" pitchFamily="49" charset="0"/>
              </a:rPr>
              <a:t> </a:t>
            </a:r>
            <a:r>
              <a:rPr lang="en-GB" sz="1600" dirty="0" err="1">
                <a:solidFill>
                  <a:srgbClr val="2D2D2D"/>
                </a:solidFill>
                <a:highlight>
                  <a:srgbClr val="FFFF00"/>
                </a:highlight>
                <a:latin typeface="Consolas" panose="020B0609020204030204" pitchFamily="49" charset="0"/>
                <a:cs typeface="Consolas" panose="020B0609020204030204" pitchFamily="49" charset="0"/>
              </a:rPr>
              <a:t>tl</a:t>
            </a:r>
            <a:r>
              <a:rPr lang="en-GB" sz="1600" dirty="0">
                <a:solidFill>
                  <a:srgbClr val="2D2D2D"/>
                </a:solidFill>
                <a:highlight>
                  <a:srgbClr val="FFFF00"/>
                </a:highlight>
                <a:latin typeface="Consolas" panose="020B0609020204030204" pitchFamily="49" charset="0"/>
                <a:cs typeface="Consolas" panose="020B0609020204030204" pitchFamily="49" charset="0"/>
              </a:rPr>
              <a:t> i1</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ok (t, </a:t>
            </a:r>
            <a:r>
              <a:rPr lang="en-GB" sz="1600" dirty="0">
                <a:solidFill>
                  <a:srgbClr val="0000FF"/>
                </a:solidFill>
                <a:latin typeface="Consolas" panose="020B0609020204030204" pitchFamily="49" charset="0"/>
                <a:cs typeface="Consolas" panose="020B0609020204030204" pitchFamily="49" charset="0"/>
              </a:rPr>
              <a:t>fun</a:t>
            </a:r>
            <a:r>
              <a:rPr lang="en-GB" sz="1600" dirty="0">
                <a:solidFill>
                  <a:srgbClr val="2D2D2D"/>
                </a:solidFill>
                <a:latin typeface="Consolas" panose="020B0609020204030204" pitchFamily="49" charset="0"/>
                <a:cs typeface="Consolas" panose="020B0609020204030204" pitchFamily="49" charset="0"/>
              </a:rPr>
              <a:t> x1 =&gt; Cons x (back x1))</a:t>
            </a:r>
          </a:p>
          <a:p>
            <a:r>
              <a:rPr lang="en-GB" sz="1600" dirty="0">
                <a:solidFill>
                  <a:srgbClr val="2D2D2D"/>
                </a:solidFill>
                <a:latin typeface="Consolas" panose="020B0609020204030204" pitchFamily="49" charset="0"/>
                <a:cs typeface="Consolas" panose="020B0609020204030204" pitchFamily="49" charset="0"/>
              </a:rPr>
              <a:t> | Nil =&gt; fail</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28" name="Translation 5">
            <a:extLst>
              <a:ext uri="{FF2B5EF4-FFF2-40B4-BE49-F238E27FC236}">
                <a16:creationId xmlns:a16="http://schemas.microsoft.com/office/drawing/2014/main" id="{378621B7-4962-9D6F-A366-D072E9E6319A}"/>
              </a:ext>
            </a:extLst>
          </p:cNvPr>
          <p:cNvSpPr txBox="1"/>
          <p:nvPr/>
        </p:nvSpPr>
        <p:spPr>
          <a:xfrm>
            <a:off x="5927558" y="1835066"/>
            <a:ext cx="6216316" cy="4031873"/>
          </a:xfrm>
          <a:prstGeom prst="rect">
            <a:avLst/>
          </a:prstGeom>
          <a:solidFill>
            <a:srgbClr val="FAFAFC"/>
          </a:solidFill>
        </p:spPr>
        <p:txBody>
          <a:bodyPr wrap="square">
            <a:spAutoFit/>
          </a:bodyPr>
          <a:lstStyle/>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 </a:t>
            </a:r>
            <a:r>
              <a:rPr lang="en-GB" sz="1600" dirty="0">
                <a:solidFill>
                  <a:srgbClr val="0000FF"/>
                </a:solidFill>
                <a:latin typeface="Consolas" panose="020B0609020204030204" pitchFamily="49" charset="0"/>
                <a:cs typeface="Consolas" panose="020B0609020204030204" pitchFamily="49" charset="0"/>
              </a:rPr>
              <a:t>do</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l </a:t>
            </a:r>
            <a:r>
              <a:rPr lang="en-GB" sz="1600" dirty="0">
                <a:solidFill>
                  <a:srgbClr val="0000FF"/>
                </a:solidFill>
                <a:latin typeface="Consolas" panose="020B0609020204030204" pitchFamily="49" charset="0"/>
                <a:cs typeface="Consolas" panose="020B0609020204030204" pitchFamily="49" charset="0"/>
              </a:rPr>
              <a:t>with</a:t>
            </a:r>
          </a:p>
          <a:p>
            <a:r>
              <a:rPr lang="en-GB" sz="1600" dirty="0">
                <a:solidFill>
                  <a:srgbClr val="0000FF"/>
                </a:solidFill>
                <a:latin typeface="Consolas" panose="020B0609020204030204" pitchFamily="49" charset="0"/>
                <a:cs typeface="Consolas" panose="020B0609020204030204" pitchFamily="49" charset="0"/>
              </a:rPr>
              <a:t>  </a:t>
            </a:r>
            <a:r>
              <a:rPr lang="en-GB" sz="1600" dirty="0">
                <a:solidFill>
                  <a:srgbClr val="2D2D2D"/>
                </a:solidFill>
                <a:latin typeface="Consolas" panose="020B0609020204030204" pitchFamily="49" charset="0"/>
                <a:cs typeface="Consolas" panose="020B0609020204030204" pitchFamily="49" charset="0"/>
              </a:rPr>
              <a:t>| Cons x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#usize </a:t>
            </a:r>
            <a:r>
              <a:rPr lang="en-GB" sz="1600" dirty="0">
                <a:solidFill>
                  <a:srgbClr val="0000FF"/>
                </a:solidFill>
                <a:latin typeface="Consolas" panose="020B0609020204030204" pitchFamily="49" charset="0"/>
                <a:cs typeface="Consolas" panose="020B0609020204030204" pitchFamily="49" charset="0"/>
              </a:rPr>
              <a:t>then</a:t>
            </a:r>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2D2D2D"/>
                </a:solidFill>
                <a:latin typeface="Consolas" panose="020B0609020204030204" pitchFamily="49" charset="0"/>
                <a:cs typeface="Consolas" panose="020B0609020204030204" pitchFamily="49" charset="0"/>
              </a:rPr>
              <a:t>      ok (x, </a:t>
            </a:r>
            <a:r>
              <a:rPr lang="en-GB" sz="1600" dirty="0">
                <a:solidFill>
                  <a:srgbClr val="0000FF"/>
                </a:solidFill>
                <a:latin typeface="Consolas" panose="020B0609020204030204" pitchFamily="49" charset="0"/>
                <a:cs typeface="Consolas" panose="020B0609020204030204" pitchFamily="49" charset="0"/>
              </a:rPr>
              <a:t>fun</a:t>
            </a:r>
            <a:r>
              <a:rPr lang="en-GB" sz="1600" dirty="0">
                <a:solidFill>
                  <a:srgbClr val="2D2D2D"/>
                </a:solidFill>
                <a:latin typeface="Consolas" panose="020B0609020204030204" pitchFamily="49" charset="0"/>
                <a:cs typeface="Consolas" panose="020B0609020204030204" pitchFamily="49" charset="0"/>
              </a:rPr>
              <a:t> x1 =&gt; Cons x1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else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let</a:t>
            </a:r>
            <a:r>
              <a:rPr lang="en-GB" sz="1600" dirty="0">
                <a:solidFill>
                  <a:srgbClr val="2D2D2D"/>
                </a:solidFill>
                <a:latin typeface="Consolas" panose="020B0609020204030204" pitchFamily="49" charset="0"/>
                <a:cs typeface="Consolas" panose="020B0609020204030204" pitchFamily="49" charset="0"/>
              </a:rPr>
              <a:t> i1 ←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#usize</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let</a:t>
            </a:r>
            <a:r>
              <a:rPr lang="en-GB" sz="1600" dirty="0">
                <a:solidFill>
                  <a:srgbClr val="2D2D2D"/>
                </a:solidFill>
                <a:latin typeface="Consolas" panose="020B0609020204030204" pitchFamily="49" charset="0"/>
                <a:cs typeface="Consolas" panose="020B0609020204030204" pitchFamily="49" charset="0"/>
              </a:rPr>
              <a:t> (t, back) ←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i1</a:t>
            </a:r>
          </a:p>
          <a:p>
            <a:r>
              <a:rPr lang="en-GB" sz="1600" dirty="0">
                <a:solidFill>
                  <a:srgbClr val="2D2D2D"/>
                </a:solidFill>
                <a:latin typeface="Consolas" panose="020B0609020204030204" pitchFamily="49" charset="0"/>
                <a:cs typeface="Consolas" panose="020B0609020204030204" pitchFamily="49" charset="0"/>
              </a:rPr>
              <a:t>      ok (t, </a:t>
            </a:r>
            <a:r>
              <a:rPr lang="en-GB" sz="1600" dirty="0">
                <a:solidFill>
                  <a:srgbClr val="0000FF"/>
                </a:solidFill>
                <a:latin typeface="Consolas" panose="020B0609020204030204" pitchFamily="49" charset="0"/>
                <a:cs typeface="Consolas" panose="020B0609020204030204" pitchFamily="49" charset="0"/>
              </a:rPr>
              <a:t>fun</a:t>
            </a:r>
            <a:r>
              <a:rPr lang="en-GB" sz="1600" dirty="0">
                <a:solidFill>
                  <a:srgbClr val="2D2D2D"/>
                </a:solidFill>
                <a:latin typeface="Consolas" panose="020B0609020204030204" pitchFamily="49" charset="0"/>
                <a:cs typeface="Consolas" panose="020B0609020204030204" pitchFamily="49" charset="0"/>
              </a:rPr>
              <a:t> x1 =&gt; Cons x (back x1))</a:t>
            </a:r>
          </a:p>
          <a:p>
            <a:r>
              <a:rPr lang="en-GB" sz="1600" dirty="0">
                <a:solidFill>
                  <a:srgbClr val="2D2D2D"/>
                </a:solidFill>
                <a:latin typeface="Consolas" panose="020B0609020204030204" pitchFamily="49" charset="0"/>
                <a:cs typeface="Consolas" panose="020B0609020204030204" pitchFamily="49" charset="0"/>
              </a:rPr>
              <a:t> | Nil =&gt; fail</a:t>
            </a:r>
          </a:p>
          <a:p>
            <a:endParaRPr lang="en-GB" sz="1600" dirty="0">
              <a:solidFill>
                <a:srgbClr val="2D2D2D"/>
              </a:solidFill>
              <a:latin typeface="Consolas" panose="020B0609020204030204" pitchFamily="49" charset="0"/>
              <a:cs typeface="Consolas" panose="020B0609020204030204" pitchFamily="49" charset="0"/>
            </a:endParaRPr>
          </a:p>
          <a:p>
            <a:endParaRPr lang="en-GB" sz="1600" dirty="0">
              <a:solidFill>
                <a:srgbClr val="2D2D2D"/>
              </a:solidFill>
              <a:latin typeface="Consolas" panose="020B0609020204030204" pitchFamily="49" charset="0"/>
              <a:cs typeface="Consolas" panose="020B0609020204030204" pitchFamily="49" charset="0"/>
            </a:endParaRPr>
          </a:p>
          <a:p>
            <a:r>
              <a:rPr lang="en-GB" sz="1600" dirty="0">
                <a:solidFill>
                  <a:srgbClr val="0000FF"/>
                </a:solidFill>
                <a:latin typeface="Consolas" panose="020B0609020204030204" pitchFamily="49" charset="0"/>
                <a:cs typeface="Consolas" panose="020B0609020204030204" pitchFamily="49" charset="0"/>
              </a:rPr>
              <a:t>def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 {T : </a:t>
            </a:r>
            <a:r>
              <a:rPr lang="en-GB" sz="1600" dirty="0">
                <a:solidFill>
                  <a:srgbClr val="0000FF"/>
                </a:solidFill>
                <a:latin typeface="Consolas" panose="020B0609020204030204" pitchFamily="49" charset="0"/>
                <a:cs typeface="Consolas" panose="020B0609020204030204" pitchFamily="49" charset="0"/>
              </a:rPr>
              <a:t>Type</a:t>
            </a:r>
            <a:r>
              <a:rPr lang="en-GB" sz="1600" dirty="0">
                <a:solidFill>
                  <a:srgbClr val="2D2D2D"/>
                </a:solidFill>
                <a:latin typeface="Consolas" panose="020B0609020204030204" pitchFamily="49" charset="0"/>
                <a:cs typeface="Consolas" panose="020B0609020204030204" pitchFamily="49" charset="0"/>
              </a:rPr>
              <a:t>} (l : List T) (</a:t>
            </a:r>
            <a:r>
              <a:rPr lang="en-GB" sz="1600" dirty="0" err="1">
                <a:solidFill>
                  <a:srgbClr val="2D2D2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2D2D2D"/>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Result (T × (T → List 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D2D2D"/>
                </a:solidFill>
                <a:latin typeface="Consolas" panose="020B0609020204030204" pitchFamily="49" charset="0"/>
                <a:cs typeface="Consolas" panose="020B0609020204030204" pitchFamily="49" charset="0"/>
              </a:rPr>
              <a:t>nth_mut_loop</a:t>
            </a:r>
            <a:r>
              <a:rPr lang="en-GB" sz="1600" dirty="0">
                <a:solidFill>
                  <a:srgbClr val="2D2D2D"/>
                </a:solidFill>
                <a:latin typeface="Consolas" panose="020B0609020204030204" pitchFamily="49" charset="0"/>
                <a:cs typeface="Consolas" panose="020B0609020204030204" pitchFamily="49" charset="0"/>
              </a:rPr>
              <a:t> l </a:t>
            </a:r>
            <a:r>
              <a:rPr lang="en-GB" sz="1600" dirty="0" err="1">
                <a:solidFill>
                  <a:srgbClr val="2D2D2D"/>
                </a:solidFill>
                <a:latin typeface="Consolas" panose="020B0609020204030204" pitchFamily="49" charset="0"/>
                <a:cs typeface="Consolas" panose="020B0609020204030204" pitchFamily="49" charset="0"/>
              </a:rPr>
              <a:t>i</a:t>
            </a:r>
            <a:endParaRPr lang="en-FR" sz="1600" dirty="0">
              <a:latin typeface="Consolas" panose="020B0609020204030204" pitchFamily="49" charset="0"/>
              <a:cs typeface="Consolas" panose="020B0609020204030204" pitchFamily="49" charset="0"/>
            </a:endParaRPr>
          </a:p>
        </p:txBody>
      </p:sp>
      <p:sp>
        <p:nvSpPr>
          <p:cNvPr id="17" name="Code 0">
            <a:extLst>
              <a:ext uri="{FF2B5EF4-FFF2-40B4-BE49-F238E27FC236}">
                <a16:creationId xmlns:a16="http://schemas.microsoft.com/office/drawing/2014/main" id="{C46A85EC-A090-B94B-D9DA-643253366076}"/>
              </a:ext>
            </a:extLst>
          </p:cNvPr>
          <p:cNvSpPr txBox="1"/>
          <p:nvPr/>
        </p:nvSpPr>
        <p:spPr>
          <a:xfrm>
            <a:off x="838200" y="1841333"/>
            <a:ext cx="4620127" cy="4770537"/>
          </a:xfrm>
          <a:prstGeom prst="rect">
            <a:avLst/>
          </a:prstGeom>
          <a:solidFill>
            <a:srgbClr val="FAFAFC"/>
          </a:solidFill>
        </p:spPr>
        <p:txBody>
          <a:bodyPr wrap="square">
            <a:spAutoFit/>
          </a:bodyPr>
          <a:lstStyle/>
          <a:p>
            <a:r>
              <a:rPr lang="en-GB" sz="1600" dirty="0" err="1">
                <a:solidFill>
                  <a:srgbClr val="0000FF"/>
                </a:solidFill>
                <a:latin typeface="Consolas" panose="020B0609020204030204" pitchFamily="49" charset="0"/>
                <a:cs typeface="Consolas" panose="020B0609020204030204" pitchFamily="49" charset="0"/>
              </a:rPr>
              <a:t>fn</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List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06C87"/>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-&gt;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loop</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654C1D"/>
                </a:solidFill>
                <a:latin typeface="Consolas" panose="020B0609020204030204" pitchFamily="49" charset="0"/>
                <a:cs typeface="Consolas" panose="020B0609020204030204" pitchFamily="49" charset="0"/>
              </a:rPr>
              <a:t>Cons</a:t>
            </a:r>
            <a:r>
              <a:rPr lang="en-GB" sz="1600" dirty="0">
                <a:solidFill>
                  <a:srgbClr val="2D2D2D"/>
                </a:solidFill>
                <a:latin typeface="Consolas" panose="020B0609020204030204" pitchFamily="49" charset="0"/>
                <a:cs typeface="Consolas" panose="020B0609020204030204" pitchFamily="49" charset="0"/>
              </a:rPr>
              <a:t>(</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return</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else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continue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Nil</a:t>
            </a:r>
            <a:r>
              <a:rPr lang="en-GB" sz="1600" dirty="0">
                <a:solidFill>
                  <a:srgbClr val="2D2D2D"/>
                </a:solidFill>
                <a:latin typeface="Consolas" panose="020B0609020204030204" pitchFamily="49" charset="0"/>
                <a:cs typeface="Consolas" panose="020B0609020204030204" pitchFamily="49" charset="0"/>
              </a:rPr>
              <a:t> =&gt; { </a:t>
            </a:r>
            <a:r>
              <a:rPr lang="en-GB" sz="1600" dirty="0">
                <a:solidFill>
                  <a:srgbClr val="654C1D"/>
                </a:solidFill>
                <a:latin typeface="Consolas" panose="020B0609020204030204" pitchFamily="49" charset="0"/>
                <a:cs typeface="Consolas" panose="020B0609020204030204" pitchFamily="49" charset="0"/>
              </a:rPr>
              <a:t>panic!</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a:t>
            </a:r>
            <a:endParaRPr lang="en-FR" sz="1600" dirty="0">
              <a:latin typeface="Consolas" panose="020B0609020204030204" pitchFamily="49" charset="0"/>
              <a:cs typeface="Consolas" panose="020B0609020204030204" pitchFamily="49" charset="0"/>
            </a:endParaRPr>
          </a:p>
        </p:txBody>
      </p:sp>
      <p:sp>
        <p:nvSpPr>
          <p:cNvPr id="21" name="Code 2">
            <a:extLst>
              <a:ext uri="{FF2B5EF4-FFF2-40B4-BE49-F238E27FC236}">
                <a16:creationId xmlns:a16="http://schemas.microsoft.com/office/drawing/2014/main" id="{499FDDE4-884A-C9CD-7746-A8A3316ED551}"/>
              </a:ext>
            </a:extLst>
          </p:cNvPr>
          <p:cNvSpPr txBox="1"/>
          <p:nvPr/>
        </p:nvSpPr>
        <p:spPr>
          <a:xfrm>
            <a:off x="838200" y="1841333"/>
            <a:ext cx="4620127" cy="4770537"/>
          </a:xfrm>
          <a:prstGeom prst="rect">
            <a:avLst/>
          </a:prstGeom>
          <a:solidFill>
            <a:srgbClr val="FAFAFC"/>
          </a:solidFill>
        </p:spPr>
        <p:txBody>
          <a:bodyPr wrap="square">
            <a:spAutoFit/>
          </a:bodyPr>
          <a:lstStyle/>
          <a:p>
            <a:r>
              <a:rPr lang="en-GB" sz="1600" dirty="0" err="1">
                <a:solidFill>
                  <a:srgbClr val="0000FF"/>
                </a:solidFill>
                <a:latin typeface="Consolas" panose="020B0609020204030204" pitchFamily="49" charset="0"/>
                <a:cs typeface="Consolas" panose="020B0609020204030204" pitchFamily="49" charset="0"/>
              </a:rPr>
              <a:t>fn</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List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06C87"/>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-&gt;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loop</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654C1D"/>
                </a:solidFill>
                <a:latin typeface="Consolas" panose="020B0609020204030204" pitchFamily="49" charset="0"/>
                <a:cs typeface="Consolas" panose="020B0609020204030204" pitchFamily="49" charset="0"/>
              </a:rPr>
              <a:t>Cons</a:t>
            </a:r>
            <a:r>
              <a:rPr lang="en-GB" sz="1600" dirty="0">
                <a:solidFill>
                  <a:srgbClr val="2D2D2D"/>
                </a:solidFill>
                <a:latin typeface="Consolas" panose="020B0609020204030204" pitchFamily="49" charset="0"/>
                <a:cs typeface="Consolas" panose="020B0609020204030204" pitchFamily="49" charset="0"/>
              </a:rPr>
              <a:t>(</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highlight>
                  <a:srgbClr val="FFFF00"/>
                </a:highlight>
                <a:latin typeface="Consolas" panose="020B0609020204030204" pitchFamily="49" charset="0"/>
                <a:cs typeface="Consolas" panose="020B0609020204030204" pitchFamily="49" charset="0"/>
              </a:rPr>
              <a:t>if</a:t>
            </a:r>
            <a:r>
              <a:rPr lang="en-GB" sz="1600" dirty="0">
                <a:solidFill>
                  <a:srgbClr val="2D2D2D"/>
                </a:solidFill>
                <a:highlight>
                  <a:srgbClr val="FFFF00"/>
                </a:highlight>
                <a:latin typeface="Consolas" panose="020B0609020204030204" pitchFamily="49" charset="0"/>
                <a:cs typeface="Consolas" panose="020B0609020204030204" pitchFamily="49" charset="0"/>
              </a:rPr>
              <a:t> </a:t>
            </a:r>
            <a:r>
              <a:rPr lang="en-GB" sz="1600" dirty="0" err="1">
                <a:solidFill>
                  <a:srgbClr val="00006D"/>
                </a:solidFill>
                <a:highlight>
                  <a:srgbClr val="FFFF00"/>
                </a:highlight>
                <a:latin typeface="Consolas" panose="020B0609020204030204" pitchFamily="49" charset="0"/>
                <a:cs typeface="Consolas" panose="020B0609020204030204" pitchFamily="49" charset="0"/>
              </a:rPr>
              <a:t>i</a:t>
            </a:r>
            <a:r>
              <a:rPr lang="en-GB" sz="1600" dirty="0">
                <a:solidFill>
                  <a:srgbClr val="2D2D2D"/>
                </a:solidFill>
                <a:highlight>
                  <a:srgbClr val="FFFF00"/>
                </a:highlight>
                <a:latin typeface="Consolas" panose="020B0609020204030204" pitchFamily="49" charset="0"/>
                <a:cs typeface="Consolas" panose="020B0609020204030204" pitchFamily="49" charset="0"/>
              </a:rPr>
              <a:t> == </a:t>
            </a:r>
            <a:r>
              <a:rPr lang="en-GB" sz="1600" dirty="0">
                <a:solidFill>
                  <a:srgbClr val="137646"/>
                </a:solidFill>
                <a:highlight>
                  <a:srgbClr val="FFFF00"/>
                </a:highlight>
                <a:latin typeface="Consolas" panose="020B0609020204030204" pitchFamily="49" charset="0"/>
                <a:cs typeface="Consolas" panose="020B0609020204030204" pitchFamily="49" charset="0"/>
              </a:rPr>
              <a:t>0</a:t>
            </a:r>
            <a:r>
              <a:rPr lang="en-GB" sz="1600" dirty="0">
                <a:solidFill>
                  <a:srgbClr val="2D2D2D"/>
                </a:solidFill>
                <a:highlight>
                  <a:srgbClr val="FFFF00"/>
                </a:highlight>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highlight>
                  <a:srgbClr val="FFFF00"/>
                </a:highlight>
                <a:latin typeface="Consolas" panose="020B0609020204030204" pitchFamily="49" charset="0"/>
                <a:cs typeface="Consolas" panose="020B0609020204030204" pitchFamily="49" charset="0"/>
              </a:rPr>
              <a:t>return</a:t>
            </a:r>
            <a:r>
              <a:rPr lang="en-GB" sz="1600" dirty="0">
                <a:solidFill>
                  <a:srgbClr val="2D2D2D"/>
                </a:solidFill>
                <a:highlight>
                  <a:srgbClr val="FFFF00"/>
                </a:highlight>
                <a:latin typeface="Consolas" panose="020B0609020204030204" pitchFamily="49" charset="0"/>
                <a:cs typeface="Consolas" panose="020B0609020204030204" pitchFamily="49" charset="0"/>
              </a:rPr>
              <a:t> </a:t>
            </a:r>
            <a:r>
              <a:rPr lang="en-GB" sz="1600" dirty="0">
                <a:solidFill>
                  <a:srgbClr val="00006D"/>
                </a:solidFill>
                <a:highlight>
                  <a:srgbClr val="FFFF00"/>
                </a:highlight>
                <a:latin typeface="Consolas" panose="020B0609020204030204" pitchFamily="49" charset="0"/>
                <a:cs typeface="Consolas" panose="020B0609020204030204" pitchFamily="49" charset="0"/>
              </a:rPr>
              <a:t>x</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else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continue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Nil</a:t>
            </a:r>
            <a:r>
              <a:rPr lang="en-GB" sz="1600" dirty="0">
                <a:solidFill>
                  <a:srgbClr val="2D2D2D"/>
                </a:solidFill>
                <a:latin typeface="Consolas" panose="020B0609020204030204" pitchFamily="49" charset="0"/>
                <a:cs typeface="Consolas" panose="020B0609020204030204" pitchFamily="49" charset="0"/>
              </a:rPr>
              <a:t> =&gt; { </a:t>
            </a:r>
            <a:r>
              <a:rPr lang="en-GB" sz="1600" dirty="0">
                <a:solidFill>
                  <a:srgbClr val="654C1D"/>
                </a:solidFill>
                <a:latin typeface="Consolas" panose="020B0609020204030204" pitchFamily="49" charset="0"/>
                <a:cs typeface="Consolas" panose="020B0609020204030204" pitchFamily="49" charset="0"/>
              </a:rPr>
              <a:t>panic!</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a:t>
            </a:r>
            <a:endParaRPr lang="en-FR" sz="1600" dirty="0">
              <a:latin typeface="Consolas" panose="020B0609020204030204" pitchFamily="49" charset="0"/>
              <a:cs typeface="Consolas" panose="020B0609020204030204" pitchFamily="49" charset="0"/>
            </a:endParaRPr>
          </a:p>
        </p:txBody>
      </p:sp>
      <p:sp>
        <p:nvSpPr>
          <p:cNvPr id="23" name="Code 3">
            <a:extLst>
              <a:ext uri="{FF2B5EF4-FFF2-40B4-BE49-F238E27FC236}">
                <a16:creationId xmlns:a16="http://schemas.microsoft.com/office/drawing/2014/main" id="{CF012EBF-05C6-E879-DA77-250375C4346B}"/>
              </a:ext>
            </a:extLst>
          </p:cNvPr>
          <p:cNvSpPr txBox="1"/>
          <p:nvPr/>
        </p:nvSpPr>
        <p:spPr>
          <a:xfrm>
            <a:off x="838200" y="1841333"/>
            <a:ext cx="4620127" cy="4770537"/>
          </a:xfrm>
          <a:prstGeom prst="rect">
            <a:avLst/>
          </a:prstGeom>
          <a:solidFill>
            <a:srgbClr val="FAFAFC"/>
          </a:solidFill>
        </p:spPr>
        <p:txBody>
          <a:bodyPr wrap="square">
            <a:spAutoFit/>
          </a:bodyPr>
          <a:lstStyle/>
          <a:p>
            <a:r>
              <a:rPr lang="en-GB" sz="1600" dirty="0" err="1">
                <a:solidFill>
                  <a:srgbClr val="0000FF"/>
                </a:solidFill>
                <a:latin typeface="Consolas" panose="020B0609020204030204" pitchFamily="49" charset="0"/>
                <a:cs typeface="Consolas" panose="020B0609020204030204" pitchFamily="49" charset="0"/>
              </a:rPr>
              <a:t>fn</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List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06C87"/>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-&gt;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loop</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654C1D"/>
                </a:solidFill>
                <a:latin typeface="Consolas" panose="020B0609020204030204" pitchFamily="49" charset="0"/>
                <a:cs typeface="Consolas" panose="020B0609020204030204" pitchFamily="49" charset="0"/>
              </a:rPr>
              <a:t>Cons</a:t>
            </a:r>
            <a:r>
              <a:rPr lang="en-GB" sz="1600" dirty="0">
                <a:solidFill>
                  <a:srgbClr val="2D2D2D"/>
                </a:solidFill>
                <a:latin typeface="Consolas" panose="020B0609020204030204" pitchFamily="49" charset="0"/>
                <a:cs typeface="Consolas" panose="020B0609020204030204" pitchFamily="49" charset="0"/>
              </a:rPr>
              <a:t>(</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return</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highlight>
                  <a:srgbClr val="FFFF00"/>
                </a:highlight>
                <a:latin typeface="Consolas" panose="020B0609020204030204" pitchFamily="49" charset="0"/>
                <a:cs typeface="Consolas" panose="020B0609020204030204" pitchFamily="49" charset="0"/>
              </a:rPr>
              <a:t>else</a:t>
            </a:r>
            <a:r>
              <a:rPr lang="en-GB" sz="1600" dirty="0">
                <a:solidFill>
                  <a:srgbClr val="2D2D2D"/>
                </a:solidFill>
                <a:highlight>
                  <a:srgbClr val="FFFF00"/>
                </a:highlight>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highlight>
                  <a:srgbClr val="FFFF00"/>
                </a:highlight>
                <a:latin typeface="Consolas" panose="020B0609020204030204" pitchFamily="49" charset="0"/>
                <a:cs typeface="Consolas" panose="020B0609020204030204" pitchFamily="49" charset="0"/>
              </a:rPr>
              <a:t>i</a:t>
            </a:r>
            <a:r>
              <a:rPr lang="en-GB" sz="1600" dirty="0">
                <a:solidFill>
                  <a:srgbClr val="2D2D2D"/>
                </a:solidFill>
                <a:highlight>
                  <a:srgbClr val="FFFF00"/>
                </a:highlight>
                <a:latin typeface="Consolas" panose="020B0609020204030204" pitchFamily="49" charset="0"/>
                <a:cs typeface="Consolas" panose="020B0609020204030204" pitchFamily="49" charset="0"/>
              </a:rPr>
              <a:t> -= </a:t>
            </a:r>
            <a:r>
              <a:rPr lang="en-GB" sz="1600" dirty="0">
                <a:solidFill>
                  <a:srgbClr val="137646"/>
                </a:solidFill>
                <a:highlight>
                  <a:srgbClr val="FFFF00"/>
                </a:highlight>
                <a:latin typeface="Consolas" panose="020B0609020204030204" pitchFamily="49" charset="0"/>
                <a:cs typeface="Consolas" panose="020B0609020204030204" pitchFamily="49" charset="0"/>
              </a:rPr>
              <a:t>1</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highlight>
                  <a:srgbClr val="FFFF00"/>
                </a:highlight>
                <a:latin typeface="Consolas" panose="020B0609020204030204" pitchFamily="49" charset="0"/>
                <a:cs typeface="Consolas" panose="020B0609020204030204" pitchFamily="49" charset="0"/>
              </a:rPr>
              <a:t>l</a:t>
            </a:r>
            <a:r>
              <a:rPr lang="en-GB" sz="1600" dirty="0">
                <a:solidFill>
                  <a:srgbClr val="2D2D2D"/>
                </a:solidFill>
                <a:highlight>
                  <a:srgbClr val="FFFF00"/>
                </a:highlight>
                <a:latin typeface="Consolas" panose="020B0609020204030204" pitchFamily="49" charset="0"/>
                <a:cs typeface="Consolas" panose="020B0609020204030204" pitchFamily="49" charset="0"/>
              </a:rPr>
              <a:t> = </a:t>
            </a:r>
            <a:r>
              <a:rPr lang="en-GB" sz="1600" dirty="0" err="1">
                <a:solidFill>
                  <a:srgbClr val="00006D"/>
                </a:solidFill>
                <a:highlight>
                  <a:srgbClr val="FFFF00"/>
                </a:highlight>
                <a:latin typeface="Consolas" panose="020B0609020204030204" pitchFamily="49" charset="0"/>
                <a:cs typeface="Consolas" panose="020B0609020204030204" pitchFamily="49" charset="0"/>
              </a:rPr>
              <a:t>tl</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highlight>
                  <a:srgbClr val="FFFF00"/>
                </a:highlight>
                <a:latin typeface="Consolas" panose="020B0609020204030204" pitchFamily="49" charset="0"/>
                <a:cs typeface="Consolas" panose="020B0609020204030204" pitchFamily="49" charset="0"/>
              </a:rPr>
              <a:t>continue</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Nil</a:t>
            </a:r>
            <a:r>
              <a:rPr lang="en-GB" sz="1600" dirty="0">
                <a:solidFill>
                  <a:srgbClr val="2D2D2D"/>
                </a:solidFill>
                <a:latin typeface="Consolas" panose="020B0609020204030204" pitchFamily="49" charset="0"/>
                <a:cs typeface="Consolas" panose="020B0609020204030204" pitchFamily="49" charset="0"/>
              </a:rPr>
              <a:t> =&gt; { </a:t>
            </a:r>
            <a:r>
              <a:rPr lang="en-GB" sz="1600" dirty="0">
                <a:solidFill>
                  <a:srgbClr val="654C1D"/>
                </a:solidFill>
                <a:latin typeface="Consolas" panose="020B0609020204030204" pitchFamily="49" charset="0"/>
                <a:cs typeface="Consolas" panose="020B0609020204030204" pitchFamily="49" charset="0"/>
              </a:rPr>
              <a:t>panic!</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a:t>
            </a:r>
            <a:endParaRPr lang="en-FR" sz="1600" dirty="0">
              <a:latin typeface="Consolas" panose="020B0609020204030204" pitchFamily="49" charset="0"/>
              <a:cs typeface="Consolas" panose="020B0609020204030204" pitchFamily="49" charset="0"/>
            </a:endParaRPr>
          </a:p>
        </p:txBody>
      </p:sp>
      <p:sp>
        <p:nvSpPr>
          <p:cNvPr id="24" name="Code 4">
            <a:extLst>
              <a:ext uri="{FF2B5EF4-FFF2-40B4-BE49-F238E27FC236}">
                <a16:creationId xmlns:a16="http://schemas.microsoft.com/office/drawing/2014/main" id="{35B7211E-0BDC-C278-0B5A-D583A222EB89}"/>
              </a:ext>
            </a:extLst>
          </p:cNvPr>
          <p:cNvSpPr txBox="1"/>
          <p:nvPr/>
        </p:nvSpPr>
        <p:spPr>
          <a:xfrm>
            <a:off x="838200" y="1841333"/>
            <a:ext cx="4620127" cy="4770537"/>
          </a:xfrm>
          <a:prstGeom prst="rect">
            <a:avLst/>
          </a:prstGeom>
          <a:solidFill>
            <a:srgbClr val="FAFAFC"/>
          </a:solidFill>
        </p:spPr>
        <p:txBody>
          <a:bodyPr wrap="square">
            <a:spAutoFit/>
          </a:bodyPr>
          <a:lstStyle/>
          <a:p>
            <a:r>
              <a:rPr lang="en-GB" sz="1600" dirty="0" err="1">
                <a:solidFill>
                  <a:srgbClr val="0000FF"/>
                </a:solidFill>
                <a:latin typeface="Consolas" panose="020B0609020204030204" pitchFamily="49" charset="0"/>
                <a:cs typeface="Consolas" panose="020B0609020204030204" pitchFamily="49" charset="0"/>
              </a:rPr>
              <a:t>fn</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List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06C87"/>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-&gt;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loop</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654C1D"/>
                </a:solidFill>
                <a:latin typeface="Consolas" panose="020B0609020204030204" pitchFamily="49" charset="0"/>
                <a:cs typeface="Consolas" panose="020B0609020204030204" pitchFamily="49" charset="0"/>
              </a:rPr>
              <a:t>Cons</a:t>
            </a:r>
            <a:r>
              <a:rPr lang="en-GB" sz="1600" dirty="0">
                <a:solidFill>
                  <a:srgbClr val="2D2D2D"/>
                </a:solidFill>
                <a:latin typeface="Consolas" panose="020B0609020204030204" pitchFamily="49" charset="0"/>
                <a:cs typeface="Consolas" panose="020B0609020204030204" pitchFamily="49" charset="0"/>
              </a:rPr>
              <a:t>(</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return</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else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highlight>
                  <a:srgbClr val="FFFF00"/>
                </a:highlight>
                <a:latin typeface="Consolas" panose="020B0609020204030204" pitchFamily="49" charset="0"/>
                <a:cs typeface="Consolas" panose="020B0609020204030204" pitchFamily="49" charset="0"/>
              </a:rPr>
              <a:t>continue</a:t>
            </a:r>
            <a:r>
              <a:rPr lang="en-GB" sz="1600" dirty="0">
                <a:solidFill>
                  <a:srgbClr val="2D2D2D"/>
                </a:solidFill>
                <a:highlight>
                  <a:srgbClr val="FFFF00"/>
                </a:highlight>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Nil</a:t>
            </a:r>
            <a:r>
              <a:rPr lang="en-GB" sz="1600" dirty="0">
                <a:solidFill>
                  <a:srgbClr val="2D2D2D"/>
                </a:solidFill>
                <a:latin typeface="Consolas" panose="020B0609020204030204" pitchFamily="49" charset="0"/>
                <a:cs typeface="Consolas" panose="020B0609020204030204" pitchFamily="49" charset="0"/>
              </a:rPr>
              <a:t> =&gt; { </a:t>
            </a:r>
            <a:r>
              <a:rPr lang="en-GB" sz="1600" dirty="0">
                <a:solidFill>
                  <a:srgbClr val="654C1D"/>
                </a:solidFill>
                <a:latin typeface="Consolas" panose="020B0609020204030204" pitchFamily="49" charset="0"/>
                <a:cs typeface="Consolas" panose="020B0609020204030204" pitchFamily="49" charset="0"/>
              </a:rPr>
              <a:t>panic!</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a:t>
            </a:r>
            <a:endParaRPr lang="en-FR" sz="1600" dirty="0">
              <a:latin typeface="Consolas" panose="020B0609020204030204" pitchFamily="49" charset="0"/>
              <a:cs typeface="Consolas" panose="020B0609020204030204" pitchFamily="49" charset="0"/>
            </a:endParaRPr>
          </a:p>
        </p:txBody>
      </p:sp>
      <p:sp>
        <p:nvSpPr>
          <p:cNvPr id="26" name="Code 5">
            <a:extLst>
              <a:ext uri="{FF2B5EF4-FFF2-40B4-BE49-F238E27FC236}">
                <a16:creationId xmlns:a16="http://schemas.microsoft.com/office/drawing/2014/main" id="{D9D9F728-075B-8C96-E6B7-DA8C59F52A7A}"/>
              </a:ext>
            </a:extLst>
          </p:cNvPr>
          <p:cNvSpPr txBox="1"/>
          <p:nvPr/>
        </p:nvSpPr>
        <p:spPr>
          <a:xfrm>
            <a:off x="838200" y="1841333"/>
            <a:ext cx="4620127" cy="4770537"/>
          </a:xfrm>
          <a:prstGeom prst="rect">
            <a:avLst/>
          </a:prstGeom>
          <a:solidFill>
            <a:srgbClr val="FAFAFC"/>
          </a:solidFill>
        </p:spPr>
        <p:txBody>
          <a:bodyPr wrap="square">
            <a:spAutoFit/>
          </a:bodyPr>
          <a:lstStyle/>
          <a:p>
            <a:r>
              <a:rPr lang="en-GB" sz="1600" dirty="0" err="1">
                <a:solidFill>
                  <a:srgbClr val="0000FF"/>
                </a:solidFill>
                <a:latin typeface="Consolas" panose="020B0609020204030204" pitchFamily="49" charset="0"/>
                <a:cs typeface="Consolas" panose="020B0609020204030204" pitchFamily="49" charset="0"/>
              </a:rPr>
              <a:t>fn</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654C1D"/>
                </a:solidFill>
                <a:latin typeface="Consolas" panose="020B0609020204030204" pitchFamily="49" charset="0"/>
                <a:cs typeface="Consolas" panose="020B0609020204030204" pitchFamily="49" charset="0"/>
              </a:rPr>
              <a:t>nth_mut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List</a:t>
            </a:r>
            <a:r>
              <a:rPr lang="en-GB" sz="1600" dirty="0">
                <a:solidFill>
                  <a:srgbClr val="2D2D2D"/>
                </a:solidFill>
                <a:latin typeface="Consolas" panose="020B0609020204030204" pitchFamily="49" charset="0"/>
                <a:cs typeface="Consolas" panose="020B0609020204030204" pitchFamily="49" charset="0"/>
              </a:rPr>
              <a:t>&lt;</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&gt;,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206C87"/>
                </a:solidFill>
                <a:latin typeface="Consolas" panose="020B0609020204030204" pitchFamily="49" charset="0"/>
                <a:cs typeface="Consolas" panose="020B0609020204030204" pitchFamily="49" charset="0"/>
              </a:rPr>
              <a:t>usize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-&gt; &amp;'</a:t>
            </a:r>
            <a:r>
              <a:rPr lang="en-GB" sz="1600" dirty="0">
                <a:solidFill>
                  <a:srgbClr val="206C87"/>
                </a:solidFill>
                <a:latin typeface="Consolas" panose="020B0609020204030204" pitchFamily="49" charset="0"/>
                <a:cs typeface="Consolas" panose="020B0609020204030204" pitchFamily="49" charset="0"/>
              </a:rPr>
              <a:t>a</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FF"/>
                </a:solidFill>
                <a:latin typeface="Consolas" panose="020B0609020204030204" pitchFamily="49" charset="0"/>
                <a:cs typeface="Consolas" panose="020B0609020204030204" pitchFamily="49" charset="0"/>
              </a:rPr>
              <a:t>mut</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T</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loop</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match</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654C1D"/>
                </a:solidFill>
                <a:latin typeface="Consolas" panose="020B0609020204030204" pitchFamily="49" charset="0"/>
                <a:cs typeface="Consolas" panose="020B0609020204030204" pitchFamily="49" charset="0"/>
              </a:rPr>
              <a:t>Cons</a:t>
            </a:r>
            <a:r>
              <a:rPr lang="en-GB" sz="1600" dirty="0">
                <a:solidFill>
                  <a:srgbClr val="2D2D2D"/>
                </a:solidFill>
                <a:latin typeface="Consolas" panose="020B0609020204030204" pitchFamily="49" charset="0"/>
                <a:cs typeface="Consolas" panose="020B0609020204030204" pitchFamily="49" charset="0"/>
              </a:rPr>
              <a:t>(</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 =&gt;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if</a:t>
            </a:r>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0</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return</a:t>
            </a:r>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x</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else</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err="1">
                <a:solidFill>
                  <a:srgbClr val="00006D"/>
                </a:solidFill>
                <a:latin typeface="Consolas" panose="020B0609020204030204" pitchFamily="49" charset="0"/>
                <a:cs typeface="Consolas" panose="020B0609020204030204" pitchFamily="49" charset="0"/>
              </a:rPr>
              <a:t>i</a:t>
            </a:r>
            <a:r>
              <a:rPr lang="en-GB" sz="1600" dirty="0">
                <a:solidFill>
                  <a:srgbClr val="2D2D2D"/>
                </a:solidFill>
                <a:latin typeface="Consolas" panose="020B0609020204030204" pitchFamily="49" charset="0"/>
                <a:cs typeface="Consolas" panose="020B0609020204030204" pitchFamily="49" charset="0"/>
              </a:rPr>
              <a:t> -= </a:t>
            </a:r>
            <a:r>
              <a:rPr lang="en-GB" sz="1600" dirty="0">
                <a:solidFill>
                  <a:srgbClr val="137646"/>
                </a:solidFill>
                <a:latin typeface="Consolas" panose="020B0609020204030204" pitchFamily="49" charset="0"/>
                <a:cs typeface="Consolas" panose="020B0609020204030204" pitchFamily="49" charset="0"/>
              </a:rPr>
              <a:t>1</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00006D"/>
                </a:solidFill>
                <a:latin typeface="Consolas" panose="020B0609020204030204" pitchFamily="49" charset="0"/>
                <a:cs typeface="Consolas" panose="020B0609020204030204" pitchFamily="49" charset="0"/>
              </a:rPr>
              <a:t>l</a:t>
            </a:r>
            <a:r>
              <a:rPr lang="en-GB" sz="1600" dirty="0">
                <a:solidFill>
                  <a:srgbClr val="2D2D2D"/>
                </a:solidFill>
                <a:latin typeface="Consolas" panose="020B0609020204030204" pitchFamily="49" charset="0"/>
                <a:cs typeface="Consolas" panose="020B0609020204030204" pitchFamily="49" charset="0"/>
              </a:rPr>
              <a:t> = </a:t>
            </a:r>
            <a:r>
              <a:rPr lang="en-GB" sz="1600" dirty="0" err="1">
                <a:solidFill>
                  <a:srgbClr val="00006D"/>
                </a:solidFill>
                <a:latin typeface="Consolas" panose="020B0609020204030204" pitchFamily="49" charset="0"/>
                <a:cs typeface="Consolas" panose="020B0609020204030204" pitchFamily="49" charset="0"/>
              </a:rPr>
              <a:t>tl</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9D00D2"/>
                </a:solidFill>
                <a:latin typeface="Consolas" panose="020B0609020204030204" pitchFamily="49" charset="0"/>
                <a:cs typeface="Consolas" panose="020B0609020204030204" pitchFamily="49" charset="0"/>
              </a:rPr>
              <a:t>continue</a:t>
            </a:r>
            <a:r>
              <a:rPr lang="en-GB" sz="1600" dirty="0">
                <a:solidFill>
                  <a:srgbClr val="2D2D2D"/>
                </a:solidFill>
                <a:latin typeface="Consolas" panose="020B0609020204030204" pitchFamily="49" charset="0"/>
                <a:cs typeface="Consolas" panose="020B0609020204030204" pitchFamily="49" charset="0"/>
              </a:rPr>
              <a:t>;</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r>
              <a:rPr lang="en-GB" sz="1600" dirty="0">
                <a:solidFill>
                  <a:srgbClr val="206C87"/>
                </a:solidFill>
                <a:latin typeface="Consolas" panose="020B0609020204030204" pitchFamily="49" charset="0"/>
                <a:cs typeface="Consolas" panose="020B0609020204030204" pitchFamily="49" charset="0"/>
              </a:rPr>
              <a:t>Nil</a:t>
            </a:r>
            <a:r>
              <a:rPr lang="en-GB" sz="1600" dirty="0">
                <a:solidFill>
                  <a:srgbClr val="2D2D2D"/>
                </a:solidFill>
                <a:latin typeface="Consolas" panose="020B0609020204030204" pitchFamily="49" charset="0"/>
                <a:cs typeface="Consolas" panose="020B0609020204030204" pitchFamily="49" charset="0"/>
              </a:rPr>
              <a:t> =&gt; { </a:t>
            </a:r>
            <a:r>
              <a:rPr lang="en-GB" sz="1600" dirty="0">
                <a:solidFill>
                  <a:srgbClr val="654C1D"/>
                </a:solidFill>
                <a:latin typeface="Consolas" panose="020B0609020204030204" pitchFamily="49" charset="0"/>
                <a:cs typeface="Consolas" panose="020B0609020204030204" pitchFamily="49" charset="0"/>
              </a:rPr>
              <a:t>panic!</a:t>
            </a:r>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  }</a:t>
            </a:r>
          </a:p>
          <a:p>
            <a:r>
              <a:rPr lang="en-GB" sz="1600" dirty="0">
                <a:solidFill>
                  <a:srgbClr val="2D2D2D"/>
                </a:solidFill>
                <a:latin typeface="Consolas" panose="020B0609020204030204" pitchFamily="49" charset="0"/>
                <a:cs typeface="Consolas" panose="020B0609020204030204" pitchFamily="49" charset="0"/>
              </a:rPr>
              <a:t>}</a:t>
            </a:r>
            <a:endParaRPr lang="en-FR"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641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29" grpId="0" animBg="1"/>
      <p:bldP spid="22" grpId="0" animBg="1"/>
      <p:bldP spid="25" grpId="0" animBg="1"/>
      <p:bldP spid="28" grpId="0" animBg="1"/>
      <p:bldP spid="21" grpId="0" animBg="1"/>
      <p:bldP spid="23"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9B3E-1F6E-4FE4-8B1B-2B5EBD53420E}"/>
              </a:ext>
            </a:extLst>
          </p:cNvPr>
          <p:cNvSpPr>
            <a:spLocks noGrp="1"/>
          </p:cNvSpPr>
          <p:nvPr>
            <p:ph type="title"/>
          </p:nvPr>
        </p:nvSpPr>
        <p:spPr/>
        <p:txBody>
          <a:bodyPr/>
          <a:lstStyle/>
          <a:p>
            <a:r>
              <a:rPr lang="en-FR" dirty="0"/>
              <a:t>Famous Bugs in the Wild (ii)</a:t>
            </a:r>
          </a:p>
        </p:txBody>
      </p:sp>
      <p:sp>
        <p:nvSpPr>
          <p:cNvPr id="8" name="TextBox 7">
            <a:extLst>
              <a:ext uri="{FF2B5EF4-FFF2-40B4-BE49-F238E27FC236}">
                <a16:creationId xmlns:a16="http://schemas.microsoft.com/office/drawing/2014/main" id="{66B6F9CC-BB94-1568-BEF7-13D96E065C5A}"/>
              </a:ext>
            </a:extLst>
          </p:cNvPr>
          <p:cNvSpPr txBox="1"/>
          <p:nvPr/>
        </p:nvSpPr>
        <p:spPr>
          <a:xfrm>
            <a:off x="348911" y="1457247"/>
            <a:ext cx="3097194" cy="646331"/>
          </a:xfrm>
          <a:prstGeom prst="rect">
            <a:avLst/>
          </a:prstGeom>
          <a:noFill/>
        </p:spPr>
        <p:txBody>
          <a:bodyPr wrap="square" rtlCol="0">
            <a:spAutoFit/>
          </a:bodyPr>
          <a:lstStyle/>
          <a:p>
            <a:r>
              <a:rPr lang="en-FR" b="1" dirty="0"/>
              <a:t>Ariane 5</a:t>
            </a:r>
          </a:p>
          <a:p>
            <a:r>
              <a:rPr lang="en-FR" dirty="0"/>
              <a:t>(integer overflow)</a:t>
            </a:r>
          </a:p>
        </p:txBody>
      </p:sp>
      <p:sp>
        <p:nvSpPr>
          <p:cNvPr id="9" name="TextBox 8">
            <a:extLst>
              <a:ext uri="{FF2B5EF4-FFF2-40B4-BE49-F238E27FC236}">
                <a16:creationId xmlns:a16="http://schemas.microsoft.com/office/drawing/2014/main" id="{4333B43D-D782-4D7A-03C3-BBACE52A4590}"/>
              </a:ext>
            </a:extLst>
          </p:cNvPr>
          <p:cNvSpPr txBox="1"/>
          <p:nvPr/>
        </p:nvSpPr>
        <p:spPr>
          <a:xfrm>
            <a:off x="3202391" y="1457247"/>
            <a:ext cx="3097194" cy="923330"/>
          </a:xfrm>
          <a:prstGeom prst="rect">
            <a:avLst/>
          </a:prstGeom>
          <a:noFill/>
        </p:spPr>
        <p:txBody>
          <a:bodyPr wrap="square" rtlCol="0">
            <a:spAutoFit/>
          </a:bodyPr>
          <a:lstStyle/>
          <a:p>
            <a:r>
              <a:rPr lang="en-FR" b="1" dirty="0"/>
              <a:t>Intel Pentium FDIV bug </a:t>
            </a:r>
            <a:r>
              <a:rPr lang="en-FR" dirty="0"/>
              <a:t>(incorrect floating point division)</a:t>
            </a:r>
          </a:p>
        </p:txBody>
      </p:sp>
      <p:sp>
        <p:nvSpPr>
          <p:cNvPr id="11" name="TextBox 10">
            <a:extLst>
              <a:ext uri="{FF2B5EF4-FFF2-40B4-BE49-F238E27FC236}">
                <a16:creationId xmlns:a16="http://schemas.microsoft.com/office/drawing/2014/main" id="{DD512437-04D1-4174-52FB-DA578D8CD457}"/>
              </a:ext>
            </a:extLst>
          </p:cNvPr>
          <p:cNvSpPr txBox="1"/>
          <p:nvPr/>
        </p:nvSpPr>
        <p:spPr>
          <a:xfrm>
            <a:off x="6055871" y="1457247"/>
            <a:ext cx="3097194" cy="646331"/>
          </a:xfrm>
          <a:prstGeom prst="rect">
            <a:avLst/>
          </a:prstGeom>
          <a:noFill/>
        </p:spPr>
        <p:txBody>
          <a:bodyPr wrap="square" rtlCol="0">
            <a:spAutoFit/>
          </a:bodyPr>
          <a:lstStyle/>
          <a:p>
            <a:r>
              <a:rPr lang="en-FR" b="1" dirty="0"/>
              <a:t>Therac 25</a:t>
            </a:r>
          </a:p>
          <a:p>
            <a:r>
              <a:rPr lang="en-FR" dirty="0"/>
              <a:t>(radiation overdose)</a:t>
            </a:r>
          </a:p>
        </p:txBody>
      </p:sp>
      <p:sp>
        <p:nvSpPr>
          <p:cNvPr id="12" name="TextBox 11">
            <a:extLst>
              <a:ext uri="{FF2B5EF4-FFF2-40B4-BE49-F238E27FC236}">
                <a16:creationId xmlns:a16="http://schemas.microsoft.com/office/drawing/2014/main" id="{DD2F75F7-B120-B2BB-8038-CC5B2E60D837}"/>
              </a:ext>
            </a:extLst>
          </p:cNvPr>
          <p:cNvSpPr txBox="1"/>
          <p:nvPr/>
        </p:nvSpPr>
        <p:spPr>
          <a:xfrm>
            <a:off x="8909351" y="1457247"/>
            <a:ext cx="3360237" cy="923330"/>
          </a:xfrm>
          <a:prstGeom prst="rect">
            <a:avLst/>
          </a:prstGeom>
          <a:noFill/>
        </p:spPr>
        <p:txBody>
          <a:bodyPr wrap="square" rtlCol="0">
            <a:spAutoFit/>
          </a:bodyPr>
          <a:lstStyle/>
          <a:p>
            <a:r>
              <a:rPr lang="en-FR" b="1" dirty="0"/>
              <a:t>Heartbleed</a:t>
            </a:r>
          </a:p>
          <a:p>
            <a:r>
              <a:rPr lang="en-FR" dirty="0"/>
              <a:t>(critical vulnerability in OpenSSL cryptographic library)</a:t>
            </a:r>
          </a:p>
        </p:txBody>
      </p:sp>
      <p:pic>
        <p:nvPicPr>
          <p:cNvPr id="1026" name="Picture 2">
            <a:extLst>
              <a:ext uri="{FF2B5EF4-FFF2-40B4-BE49-F238E27FC236}">
                <a16:creationId xmlns:a16="http://schemas.microsoft.com/office/drawing/2014/main" id="{245BD47E-0663-1A87-57CD-25617975F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391" y="2458756"/>
            <a:ext cx="2767459" cy="3575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8DBD5AF-98C4-AF65-7799-EEF011148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729"/>
          <a:stretch/>
        </p:blipFill>
        <p:spPr bwMode="auto">
          <a:xfrm>
            <a:off x="6144381" y="2458756"/>
            <a:ext cx="2767459" cy="24463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2EEC9E6-620F-8425-3B67-62D80CB702EC}"/>
              </a:ext>
            </a:extLst>
          </p:cNvPr>
          <p:cNvSpPr txBox="1"/>
          <p:nvPr/>
        </p:nvSpPr>
        <p:spPr>
          <a:xfrm>
            <a:off x="6144381" y="5088419"/>
            <a:ext cx="2764969" cy="923330"/>
          </a:xfrm>
          <a:prstGeom prst="rect">
            <a:avLst/>
          </a:prstGeom>
          <a:noFill/>
        </p:spPr>
        <p:txBody>
          <a:bodyPr wrap="square" rtlCol="0">
            <a:spAutoFit/>
          </a:bodyPr>
          <a:lstStyle/>
          <a:p>
            <a:pPr algn="ctr"/>
            <a:r>
              <a:rPr lang="en-FR" b="1" dirty="0"/>
              <a:t>“Fatal Radiation Dose in Therapy Attributed to Computer Mistake”</a:t>
            </a:r>
          </a:p>
        </p:txBody>
      </p:sp>
      <p:pic>
        <p:nvPicPr>
          <p:cNvPr id="1030" name="Picture 6" descr="Ariane 501 failure">
            <a:extLst>
              <a:ext uri="{FF2B5EF4-FFF2-40B4-BE49-F238E27FC236}">
                <a16:creationId xmlns:a16="http://schemas.microsoft.com/office/drawing/2014/main" id="{BC342156-A2DE-7398-F759-09AE4A5B1A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961" y="3971292"/>
            <a:ext cx="2748076" cy="18068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AFA5DBE-0EDA-1D07-6517-EB0EE98A587B}"/>
              </a:ext>
            </a:extLst>
          </p:cNvPr>
          <p:cNvPicPr>
            <a:picLocks noChangeAspect="1"/>
          </p:cNvPicPr>
          <p:nvPr/>
        </p:nvPicPr>
        <p:blipFill>
          <a:blip r:embed="rId6"/>
          <a:stretch>
            <a:fillRect/>
          </a:stretch>
        </p:blipFill>
        <p:spPr>
          <a:xfrm>
            <a:off x="9073836" y="2458111"/>
            <a:ext cx="2933740" cy="988901"/>
          </a:xfrm>
          <a:prstGeom prst="rect">
            <a:avLst/>
          </a:prstGeom>
        </p:spPr>
      </p:pic>
      <p:pic>
        <p:nvPicPr>
          <p:cNvPr id="13" name="Picture 12">
            <a:extLst>
              <a:ext uri="{FF2B5EF4-FFF2-40B4-BE49-F238E27FC236}">
                <a16:creationId xmlns:a16="http://schemas.microsoft.com/office/drawing/2014/main" id="{5B40AB7B-732C-E6A1-D9A0-66396681ACC1}"/>
              </a:ext>
            </a:extLst>
          </p:cNvPr>
          <p:cNvPicPr>
            <a:picLocks noChangeAspect="1"/>
          </p:cNvPicPr>
          <p:nvPr/>
        </p:nvPicPr>
        <p:blipFill>
          <a:blip r:embed="rId7"/>
          <a:stretch>
            <a:fillRect/>
          </a:stretch>
        </p:blipFill>
        <p:spPr>
          <a:xfrm>
            <a:off x="9050095" y="3429000"/>
            <a:ext cx="2957482" cy="943877"/>
          </a:xfrm>
          <a:prstGeom prst="rect">
            <a:avLst/>
          </a:prstGeom>
        </p:spPr>
      </p:pic>
      <p:pic>
        <p:nvPicPr>
          <p:cNvPr id="1032" name="Picture 8">
            <a:extLst>
              <a:ext uri="{FF2B5EF4-FFF2-40B4-BE49-F238E27FC236}">
                <a16:creationId xmlns:a16="http://schemas.microsoft.com/office/drawing/2014/main" id="{20EFCA7D-1DEA-E5ED-F347-D190D830FF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785" y="2458111"/>
            <a:ext cx="2748075" cy="15131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56171A5-7359-C6D4-9653-56B79D180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4239" y="4439399"/>
            <a:ext cx="1198931" cy="1452822"/>
          </a:xfrm>
          <a:prstGeom prst="rect">
            <a:avLst/>
          </a:prstGeom>
        </p:spPr>
      </p:pic>
      <p:sp>
        <p:nvSpPr>
          <p:cNvPr id="15" name="Slide Number Placeholder 14">
            <a:extLst>
              <a:ext uri="{FF2B5EF4-FFF2-40B4-BE49-F238E27FC236}">
                <a16:creationId xmlns:a16="http://schemas.microsoft.com/office/drawing/2014/main" id="{DE4758F1-91EE-2931-5A9A-3403BBCC3C2B}"/>
              </a:ext>
            </a:extLst>
          </p:cNvPr>
          <p:cNvSpPr>
            <a:spLocks noGrp="1"/>
          </p:cNvSpPr>
          <p:nvPr>
            <p:ph type="sldNum" sz="quarter" idx="12"/>
          </p:nvPr>
        </p:nvSpPr>
        <p:spPr/>
        <p:txBody>
          <a:bodyPr/>
          <a:lstStyle/>
          <a:p>
            <a:fld id="{515FE655-FEAC-4907-96EE-E5DDF44A632D}" type="slidenum">
              <a:rPr lang="en-US" smtClean="0"/>
              <a:t>3</a:t>
            </a:fld>
            <a:endParaRPr lang="en-US"/>
          </a:p>
        </p:txBody>
      </p:sp>
    </p:spTree>
    <p:extLst>
      <p:ext uri="{BB962C8B-B14F-4D97-AF65-F5344CB8AC3E}">
        <p14:creationId xmlns:p14="http://schemas.microsoft.com/office/powerpoint/2010/main" val="34161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penSSL vulnerabilities content">
            <a:extLst>
              <a:ext uri="{FF2B5EF4-FFF2-40B4-BE49-F238E27FC236}">
                <a16:creationId xmlns:a16="http://schemas.microsoft.com/office/drawing/2014/main" id="{ACAA4C25-8CF4-4112-88E0-DD6948AE4555}"/>
              </a:ext>
            </a:extLst>
          </p:cNvPr>
          <p:cNvPicPr>
            <a:picLocks noChangeAspect="1"/>
          </p:cNvPicPr>
          <p:nvPr/>
        </p:nvPicPr>
        <p:blipFill>
          <a:blip r:embed="rId2">
            <a:extLst>
              <a:ext uri="{28A0092B-C50C-407E-A947-70E740481C1C}">
                <a14:useLocalDpi xmlns:a14="http://schemas.microsoft.com/office/drawing/2010/main" val="0"/>
              </a:ext>
            </a:extLst>
          </a:blip>
          <a:srcRect l="19471" t="1660" r="4525" b="11178"/>
          <a:stretch/>
        </p:blipFill>
        <p:spPr>
          <a:xfrm>
            <a:off x="3439079" y="2776768"/>
            <a:ext cx="5252545" cy="13612498"/>
          </a:xfrm>
          <a:prstGeom prst="rect">
            <a:avLst/>
          </a:prstGeom>
        </p:spPr>
      </p:pic>
      <p:sp>
        <p:nvSpPr>
          <p:cNvPr id="23" name="Rectangle 22">
            <a:extLst>
              <a:ext uri="{FF2B5EF4-FFF2-40B4-BE49-F238E27FC236}">
                <a16:creationId xmlns:a16="http://schemas.microsoft.com/office/drawing/2014/main" id="{415FB7E9-F1E8-292C-94D5-11E5D05A509F}"/>
              </a:ext>
            </a:extLst>
          </p:cNvPr>
          <p:cNvSpPr/>
          <p:nvPr/>
        </p:nvSpPr>
        <p:spPr>
          <a:xfrm>
            <a:off x="-457200" y="5456330"/>
            <a:ext cx="13284200" cy="1664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2" name="Rectangle 21">
            <a:extLst>
              <a:ext uri="{FF2B5EF4-FFF2-40B4-BE49-F238E27FC236}">
                <a16:creationId xmlns:a16="http://schemas.microsoft.com/office/drawing/2014/main" id="{74B064F3-84A8-A288-D43F-CD3E747953D0}"/>
              </a:ext>
            </a:extLst>
          </p:cNvPr>
          <p:cNvSpPr/>
          <p:nvPr/>
        </p:nvSpPr>
        <p:spPr>
          <a:xfrm>
            <a:off x="-1409700" y="-343744"/>
            <a:ext cx="15189200" cy="40507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pic>
        <p:nvPicPr>
          <p:cNvPr id="21" name="OpenSSL vulnerabilities header">
            <a:extLst>
              <a:ext uri="{FF2B5EF4-FFF2-40B4-BE49-F238E27FC236}">
                <a16:creationId xmlns:a16="http://schemas.microsoft.com/office/drawing/2014/main" id="{93368487-E0ED-B162-754B-5B639F1B4229}"/>
              </a:ext>
            </a:extLst>
          </p:cNvPr>
          <p:cNvPicPr>
            <a:picLocks noChangeAspect="1"/>
          </p:cNvPicPr>
          <p:nvPr/>
        </p:nvPicPr>
        <p:blipFill>
          <a:blip r:embed="rId2">
            <a:extLst>
              <a:ext uri="{28A0092B-C50C-407E-A947-70E740481C1C}">
                <a14:useLocalDpi xmlns:a14="http://schemas.microsoft.com/office/drawing/2010/main" val="0"/>
              </a:ext>
            </a:extLst>
          </a:blip>
          <a:srcRect l="19471" t="1661" r="4525" b="94266"/>
          <a:stretch/>
        </p:blipFill>
        <p:spPr>
          <a:xfrm>
            <a:off x="3439080" y="2878299"/>
            <a:ext cx="5252545" cy="636187"/>
          </a:xfrm>
          <a:prstGeom prst="rect">
            <a:avLst/>
          </a:prstGeom>
        </p:spPr>
      </p:pic>
      <p:sp>
        <p:nvSpPr>
          <p:cNvPr id="8" name="Common vulnerabilities">
            <a:extLst>
              <a:ext uri="{FF2B5EF4-FFF2-40B4-BE49-F238E27FC236}">
                <a16:creationId xmlns:a16="http://schemas.microsoft.com/office/drawing/2014/main" id="{DB3EB895-187B-78D7-9006-3AD8A8586448}"/>
              </a:ext>
            </a:extLst>
          </p:cNvPr>
          <p:cNvSpPr txBox="1"/>
          <p:nvPr/>
        </p:nvSpPr>
        <p:spPr>
          <a:xfrm>
            <a:off x="1902634" y="2478188"/>
            <a:ext cx="7716982" cy="400110"/>
          </a:xfrm>
          <a:prstGeom prst="rect">
            <a:avLst/>
          </a:prstGeom>
          <a:noFill/>
        </p:spPr>
        <p:txBody>
          <a:bodyPr wrap="square" rtlCol="0">
            <a:spAutoFit/>
          </a:bodyPr>
          <a:lstStyle/>
          <a:p>
            <a:r>
              <a:rPr lang="en-FR" sz="2000" dirty="0"/>
              <a:t>Common Vulnerability Exposures in OpenSSL cryptographic library:</a:t>
            </a:r>
          </a:p>
        </p:txBody>
      </p:sp>
      <p:sp>
        <p:nvSpPr>
          <p:cNvPr id="27" name="TextBox 26">
            <a:extLst>
              <a:ext uri="{FF2B5EF4-FFF2-40B4-BE49-F238E27FC236}">
                <a16:creationId xmlns:a16="http://schemas.microsoft.com/office/drawing/2014/main" id="{E8DDA9A4-BF24-B832-799F-0206610F5157}"/>
              </a:ext>
            </a:extLst>
          </p:cNvPr>
          <p:cNvSpPr txBox="1"/>
          <p:nvPr/>
        </p:nvSpPr>
        <p:spPr>
          <a:xfrm>
            <a:off x="1827835" y="1533241"/>
            <a:ext cx="8063434" cy="830997"/>
          </a:xfrm>
          <a:prstGeom prst="rect">
            <a:avLst/>
          </a:prstGeom>
          <a:noFill/>
        </p:spPr>
        <p:txBody>
          <a:bodyPr wrap="square">
            <a:spAutoFit/>
          </a:bodyPr>
          <a:lstStyle/>
          <a:p>
            <a:pPr algn="ctr"/>
            <a:r>
              <a:rPr lang="en-GB" sz="2400" dirty="0"/>
              <a:t>“</a:t>
            </a:r>
            <a:r>
              <a:rPr lang="en-GB" sz="2400" b="0" i="0" u="none" strike="noStrike" dirty="0">
                <a:solidFill>
                  <a:srgbClr val="363636"/>
                </a:solidFill>
                <a:effectLst/>
              </a:rPr>
              <a:t>On average, there are 15 to 50 defects per 1,000 lines of code in delivered software</a:t>
            </a:r>
            <a:r>
              <a:rPr lang="en-GB" sz="2400" dirty="0"/>
              <a:t>”, </a:t>
            </a:r>
            <a:r>
              <a:rPr lang="en-GB" sz="2400" i="1" dirty="0"/>
              <a:t>Steve McConnell</a:t>
            </a:r>
            <a:endParaRPr lang="en-FR" sz="2400" i="1" dirty="0"/>
          </a:p>
        </p:txBody>
      </p:sp>
      <p:sp>
        <p:nvSpPr>
          <p:cNvPr id="2" name="Title 1">
            <a:extLst>
              <a:ext uri="{FF2B5EF4-FFF2-40B4-BE49-F238E27FC236}">
                <a16:creationId xmlns:a16="http://schemas.microsoft.com/office/drawing/2014/main" id="{A7208EF6-3170-F757-DDD6-A954B4F254D3}"/>
              </a:ext>
            </a:extLst>
          </p:cNvPr>
          <p:cNvSpPr>
            <a:spLocks noGrp="1"/>
          </p:cNvSpPr>
          <p:nvPr>
            <p:ph type="title"/>
          </p:nvPr>
        </p:nvSpPr>
        <p:spPr/>
        <p:txBody>
          <a:bodyPr/>
          <a:lstStyle/>
          <a:p>
            <a:r>
              <a:rPr lang="en-FR" dirty="0"/>
              <a:t>The Unnoticed Bugs of the Week</a:t>
            </a:r>
          </a:p>
        </p:txBody>
      </p:sp>
      <p:sp>
        <p:nvSpPr>
          <p:cNvPr id="25" name="Slide Number Placeholder 24">
            <a:extLst>
              <a:ext uri="{FF2B5EF4-FFF2-40B4-BE49-F238E27FC236}">
                <a16:creationId xmlns:a16="http://schemas.microsoft.com/office/drawing/2014/main" id="{7D391A55-3996-D0D9-3821-BC19E1DD5C29}"/>
              </a:ext>
            </a:extLst>
          </p:cNvPr>
          <p:cNvSpPr>
            <a:spLocks noGrp="1"/>
          </p:cNvSpPr>
          <p:nvPr>
            <p:ph type="sldNum" sz="quarter" idx="12"/>
          </p:nvPr>
        </p:nvSpPr>
        <p:spPr/>
        <p:txBody>
          <a:bodyPr/>
          <a:lstStyle/>
          <a:p>
            <a:fld id="{515FE655-FEAC-4907-96EE-E5DDF44A632D}" type="slidenum">
              <a:rPr lang="en-US" smtClean="0"/>
              <a:t>4</a:t>
            </a:fld>
            <a:endParaRPr lang="en-US"/>
          </a:p>
        </p:txBody>
      </p:sp>
      <p:sp>
        <p:nvSpPr>
          <p:cNvPr id="26" name="TextBox 25">
            <a:extLst>
              <a:ext uri="{FF2B5EF4-FFF2-40B4-BE49-F238E27FC236}">
                <a16:creationId xmlns:a16="http://schemas.microsoft.com/office/drawing/2014/main" id="{AC5F1D03-66CB-3937-79C1-AE543E52E132}"/>
              </a:ext>
            </a:extLst>
          </p:cNvPr>
          <p:cNvSpPr txBox="1"/>
          <p:nvPr/>
        </p:nvSpPr>
        <p:spPr>
          <a:xfrm>
            <a:off x="1896582" y="5487370"/>
            <a:ext cx="8283088" cy="461665"/>
          </a:xfrm>
          <a:prstGeom prst="rect">
            <a:avLst/>
          </a:prstGeom>
          <a:noFill/>
        </p:spPr>
        <p:txBody>
          <a:bodyPr wrap="square" rtlCol="0">
            <a:spAutoFit/>
          </a:bodyPr>
          <a:lstStyle/>
          <a:p>
            <a:pPr algn="ctr"/>
            <a:r>
              <a:rPr lang="en-FR" sz="2400" dirty="0"/>
              <a:t>How can we develop secure software at scale?</a:t>
            </a:r>
          </a:p>
        </p:txBody>
      </p:sp>
      <p:sp>
        <p:nvSpPr>
          <p:cNvPr id="28" name="TextBox 27">
            <a:extLst>
              <a:ext uri="{FF2B5EF4-FFF2-40B4-BE49-F238E27FC236}">
                <a16:creationId xmlns:a16="http://schemas.microsoft.com/office/drawing/2014/main" id="{912A000D-9192-5469-2E36-9DFB3530FBAD}"/>
              </a:ext>
            </a:extLst>
          </p:cNvPr>
          <p:cNvSpPr txBox="1"/>
          <p:nvPr/>
        </p:nvSpPr>
        <p:spPr>
          <a:xfrm>
            <a:off x="1235242" y="5884743"/>
            <a:ext cx="10118558" cy="830997"/>
          </a:xfrm>
          <a:prstGeom prst="rect">
            <a:avLst/>
          </a:prstGeom>
          <a:noFill/>
        </p:spPr>
        <p:txBody>
          <a:bodyPr wrap="square" rtlCol="0">
            <a:spAutoFit/>
          </a:bodyPr>
          <a:lstStyle/>
          <a:p>
            <a:pPr algn="ctr"/>
            <a:r>
              <a:rPr lang="en-FR" sz="2400" dirty="0"/>
              <a:t>Starting with </a:t>
            </a:r>
            <a:r>
              <a:rPr lang="en-FR" sz="2400" b="1" dirty="0"/>
              <a:t>low-level</a:t>
            </a:r>
            <a:r>
              <a:rPr lang="en-FR" sz="2400" dirty="0"/>
              <a:t> software (cryptographic implementations, micro-kernels, embededded systems, etc.)?</a:t>
            </a:r>
          </a:p>
        </p:txBody>
      </p:sp>
    </p:spTree>
    <p:extLst>
      <p:ext uri="{BB962C8B-B14F-4D97-AF65-F5344CB8AC3E}">
        <p14:creationId xmlns:p14="http://schemas.microsoft.com/office/powerpoint/2010/main" val="385455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par>
                          <p:cTn id="15" fill="hold">
                            <p:stCondLst>
                              <p:cond delay="0"/>
                            </p:stCondLst>
                            <p:childTnLst>
                              <p:par>
                                <p:cTn id="16" presetID="42" presetClass="path" presetSubtype="0" accel="50000" decel="50000" fill="hold" nodeType="afterEffect">
                                  <p:stCondLst>
                                    <p:cond delay="0"/>
                                  </p:stCondLst>
                                  <p:childTnLst>
                                    <p:animMotion origin="layout" path="M 4.16667E-6 -2.22222E-6 L 4.16667E-6 -1.54352 " pathEditMode="relative" rAng="0" ptsTypes="AA">
                                      <p:cBhvr>
                                        <p:cTn id="17" dur="3000" fill="hold"/>
                                        <p:tgtEl>
                                          <p:spTgt spid="24"/>
                                        </p:tgtEl>
                                        <p:attrNameLst>
                                          <p:attrName>ppt_x</p:attrName>
                                          <p:attrName>ppt_y</p:attrName>
                                        </p:attrNameLst>
                                      </p:cBhvr>
                                      <p:rCtr x="0" y="-77176"/>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2205F57-6FC9-AE5D-D034-88E45C95C366}"/>
              </a:ext>
            </a:extLst>
          </p:cNvPr>
          <p:cNvSpPr/>
          <p:nvPr/>
        </p:nvSpPr>
        <p:spPr>
          <a:xfrm>
            <a:off x="1190053" y="5070304"/>
            <a:ext cx="2984536" cy="42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Rectangle 17">
            <a:extLst>
              <a:ext uri="{FF2B5EF4-FFF2-40B4-BE49-F238E27FC236}">
                <a16:creationId xmlns:a16="http://schemas.microsoft.com/office/drawing/2014/main" id="{BEF24480-BC9D-7D0A-3B79-56D85205E867}"/>
              </a:ext>
            </a:extLst>
          </p:cNvPr>
          <p:cNvSpPr/>
          <p:nvPr/>
        </p:nvSpPr>
        <p:spPr>
          <a:xfrm>
            <a:off x="1190053" y="2143758"/>
            <a:ext cx="2984536" cy="427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 name="Title 1">
            <a:extLst>
              <a:ext uri="{FF2B5EF4-FFF2-40B4-BE49-F238E27FC236}">
                <a16:creationId xmlns:a16="http://schemas.microsoft.com/office/drawing/2014/main" id="{D2D97ECF-E535-79B8-A8FB-97209AA63D5A}"/>
              </a:ext>
            </a:extLst>
          </p:cNvPr>
          <p:cNvSpPr>
            <a:spLocks noGrp="1"/>
          </p:cNvSpPr>
          <p:nvPr>
            <p:ph type="title"/>
          </p:nvPr>
        </p:nvSpPr>
        <p:spPr/>
        <p:txBody>
          <a:bodyPr/>
          <a:lstStyle/>
          <a:p>
            <a:r>
              <a:rPr lang="en-FR" dirty="0"/>
              <a:t>Main Classes of Vulnerabilities</a:t>
            </a:r>
          </a:p>
        </p:txBody>
      </p:sp>
      <p:sp>
        <p:nvSpPr>
          <p:cNvPr id="4" name="Slide Number Placeholder 3">
            <a:extLst>
              <a:ext uri="{FF2B5EF4-FFF2-40B4-BE49-F238E27FC236}">
                <a16:creationId xmlns:a16="http://schemas.microsoft.com/office/drawing/2014/main" id="{6025CBDA-9DE2-B75F-2BA6-742E6C721346}"/>
              </a:ext>
            </a:extLst>
          </p:cNvPr>
          <p:cNvSpPr>
            <a:spLocks noGrp="1"/>
          </p:cNvSpPr>
          <p:nvPr>
            <p:ph type="sldNum" sz="quarter" idx="12"/>
          </p:nvPr>
        </p:nvSpPr>
        <p:spPr/>
        <p:txBody>
          <a:bodyPr/>
          <a:lstStyle/>
          <a:p>
            <a:fld id="{515FE655-FEAC-4907-96EE-E5DDF44A632D}" type="slidenum">
              <a:rPr lang="en-US" smtClean="0"/>
              <a:t>5</a:t>
            </a:fld>
            <a:endParaRPr lang="en-US"/>
          </a:p>
        </p:txBody>
      </p:sp>
      <p:sp>
        <p:nvSpPr>
          <p:cNvPr id="5" name="TextBox 4">
            <a:extLst>
              <a:ext uri="{FF2B5EF4-FFF2-40B4-BE49-F238E27FC236}">
                <a16:creationId xmlns:a16="http://schemas.microsoft.com/office/drawing/2014/main" id="{EA1660B3-2D02-1689-173F-179C01215852}"/>
              </a:ext>
            </a:extLst>
          </p:cNvPr>
          <p:cNvSpPr txBox="1"/>
          <p:nvPr/>
        </p:nvSpPr>
        <p:spPr>
          <a:xfrm>
            <a:off x="1066926" y="1627325"/>
            <a:ext cx="5883699" cy="523220"/>
          </a:xfrm>
          <a:prstGeom prst="rect">
            <a:avLst/>
          </a:prstGeom>
          <a:noFill/>
        </p:spPr>
        <p:txBody>
          <a:bodyPr wrap="square" rtlCol="0">
            <a:spAutoFit/>
          </a:bodyPr>
          <a:lstStyle/>
          <a:p>
            <a:r>
              <a:rPr lang="en-FR" sz="2800" b="1" dirty="0"/>
              <a:t>1. Runtime safety</a:t>
            </a:r>
          </a:p>
        </p:txBody>
      </p:sp>
      <p:sp>
        <p:nvSpPr>
          <p:cNvPr id="6" name="TextBox 5">
            <a:extLst>
              <a:ext uri="{FF2B5EF4-FFF2-40B4-BE49-F238E27FC236}">
                <a16:creationId xmlns:a16="http://schemas.microsoft.com/office/drawing/2014/main" id="{EB9E9578-DDB3-646B-A3CC-6BBD8125FF91}"/>
              </a:ext>
            </a:extLst>
          </p:cNvPr>
          <p:cNvSpPr txBox="1"/>
          <p:nvPr/>
        </p:nvSpPr>
        <p:spPr>
          <a:xfrm>
            <a:off x="1066926" y="4489705"/>
            <a:ext cx="5883699" cy="523220"/>
          </a:xfrm>
          <a:prstGeom prst="rect">
            <a:avLst/>
          </a:prstGeom>
          <a:noFill/>
        </p:spPr>
        <p:txBody>
          <a:bodyPr wrap="square" rtlCol="0">
            <a:spAutoFit/>
          </a:bodyPr>
          <a:lstStyle/>
          <a:p>
            <a:r>
              <a:rPr lang="en-FR" sz="2800" b="1" dirty="0"/>
              <a:t>2. Functional correctness</a:t>
            </a:r>
          </a:p>
        </p:txBody>
      </p:sp>
      <p:pic>
        <p:nvPicPr>
          <p:cNvPr id="7" name="Rust">
            <a:extLst>
              <a:ext uri="{FF2B5EF4-FFF2-40B4-BE49-F238E27FC236}">
                <a16:creationId xmlns:a16="http://schemas.microsoft.com/office/drawing/2014/main" id="{69D819E9-A905-782D-0A82-29865FB7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995" y="3172885"/>
            <a:ext cx="1094651" cy="1094651"/>
          </a:xfrm>
          <a:prstGeom prst="rect">
            <a:avLst/>
          </a:prstGeom>
        </p:spPr>
      </p:pic>
      <p:sp>
        <p:nvSpPr>
          <p:cNvPr id="8" name="TextBox 7">
            <a:extLst>
              <a:ext uri="{FF2B5EF4-FFF2-40B4-BE49-F238E27FC236}">
                <a16:creationId xmlns:a16="http://schemas.microsoft.com/office/drawing/2014/main" id="{861E339A-56CF-0C4C-83A5-0C578AED77A5}"/>
              </a:ext>
            </a:extLst>
          </p:cNvPr>
          <p:cNvSpPr txBox="1"/>
          <p:nvPr/>
        </p:nvSpPr>
        <p:spPr>
          <a:xfrm>
            <a:off x="1202580" y="2111177"/>
            <a:ext cx="7684169" cy="2123658"/>
          </a:xfrm>
          <a:prstGeom prst="rect">
            <a:avLst/>
          </a:prstGeom>
          <a:noFill/>
        </p:spPr>
        <p:txBody>
          <a:bodyPr wrap="square" rtlCol="0">
            <a:spAutoFit/>
          </a:bodyPr>
          <a:lstStyle/>
          <a:p>
            <a:r>
              <a:rPr lang="en-FR" sz="2400" dirty="0"/>
              <a:t>Does my program run without crashing?</a:t>
            </a:r>
          </a:p>
          <a:p>
            <a:endParaRPr lang="en-FR" sz="1000" dirty="0"/>
          </a:p>
          <a:p>
            <a:r>
              <a:rPr lang="en-FR" sz="2400" dirty="0"/>
              <a:t>In particular: </a:t>
            </a:r>
            <a:r>
              <a:rPr lang="en-FR" sz="2400" b="1" dirty="0"/>
              <a:t>Memory safety:</a:t>
            </a:r>
          </a:p>
          <a:p>
            <a:pPr marL="342900" indent="-342900">
              <a:buFont typeface="Arial" panose="020B0604020202020204" pitchFamily="34" charset="0"/>
              <a:buChar char="•"/>
            </a:pPr>
            <a:r>
              <a:rPr lang="en-FR" sz="2400" dirty="0"/>
              <a:t>Software runs on physical hardware</a:t>
            </a:r>
          </a:p>
          <a:p>
            <a:pPr marL="342900" indent="-342900">
              <a:buFont typeface="Arial" panose="020B0604020202020204" pitchFamily="34" charset="0"/>
              <a:buChar char="•"/>
            </a:pPr>
            <a:r>
              <a:rPr lang="en-FR" sz="2400" dirty="0"/>
              <a:t>All data is stored on a physical memory</a:t>
            </a:r>
          </a:p>
          <a:p>
            <a:pPr marL="342900" indent="-342900">
              <a:buFont typeface="Arial" panose="020B0604020202020204" pitchFamily="34" charset="0"/>
              <a:buChar char="•"/>
            </a:pPr>
            <a:r>
              <a:rPr lang="en-FR" sz="2400" dirty="0"/>
              <a:t>Properly managing this memory is error-prone</a:t>
            </a:r>
          </a:p>
        </p:txBody>
      </p:sp>
      <p:sp>
        <p:nvSpPr>
          <p:cNvPr id="9" name="TextBox 8">
            <a:extLst>
              <a:ext uri="{FF2B5EF4-FFF2-40B4-BE49-F238E27FC236}">
                <a16:creationId xmlns:a16="http://schemas.microsoft.com/office/drawing/2014/main" id="{732A4A96-297E-31C4-A193-21B7D526659D}"/>
              </a:ext>
            </a:extLst>
          </p:cNvPr>
          <p:cNvSpPr txBox="1"/>
          <p:nvPr/>
        </p:nvSpPr>
        <p:spPr>
          <a:xfrm>
            <a:off x="8263054" y="2603280"/>
            <a:ext cx="3946358" cy="523220"/>
          </a:xfrm>
          <a:prstGeom prst="rect">
            <a:avLst/>
          </a:prstGeom>
          <a:noFill/>
        </p:spPr>
        <p:txBody>
          <a:bodyPr wrap="square" rtlCol="0">
            <a:spAutoFit/>
          </a:bodyPr>
          <a:lstStyle/>
          <a:p>
            <a:r>
              <a:rPr lang="en-FR" sz="2800" b="1" dirty="0">
                <a:solidFill>
                  <a:srgbClr val="FF0000"/>
                </a:solidFill>
              </a:rPr>
              <a:t>2/3 of vulnerabilities!</a:t>
            </a:r>
          </a:p>
        </p:txBody>
      </p:sp>
      <p:sp>
        <p:nvSpPr>
          <p:cNvPr id="10" name="TextBox 9">
            <a:extLst>
              <a:ext uri="{FF2B5EF4-FFF2-40B4-BE49-F238E27FC236}">
                <a16:creationId xmlns:a16="http://schemas.microsoft.com/office/drawing/2014/main" id="{5BFDD972-1857-F15A-429F-658DAF1BFC6E}"/>
              </a:ext>
            </a:extLst>
          </p:cNvPr>
          <p:cNvSpPr txBox="1"/>
          <p:nvPr/>
        </p:nvSpPr>
        <p:spPr>
          <a:xfrm>
            <a:off x="8308482" y="4276136"/>
            <a:ext cx="3537676" cy="707886"/>
          </a:xfrm>
          <a:prstGeom prst="rect">
            <a:avLst/>
          </a:prstGeom>
          <a:noFill/>
        </p:spPr>
        <p:txBody>
          <a:bodyPr wrap="square" rtlCol="0">
            <a:spAutoFit/>
          </a:bodyPr>
          <a:lstStyle/>
          <a:p>
            <a:pPr algn="ctr"/>
            <a:r>
              <a:rPr lang="en-FR" sz="2000" b="1" dirty="0"/>
              <a:t>Rust</a:t>
            </a:r>
            <a:r>
              <a:rPr lang="en-FR" sz="2000" dirty="0"/>
              <a:t>: memory safe language without a garbage collector</a:t>
            </a:r>
          </a:p>
        </p:txBody>
      </p:sp>
      <p:sp>
        <p:nvSpPr>
          <p:cNvPr id="11" name="TextBox 10">
            <a:extLst>
              <a:ext uri="{FF2B5EF4-FFF2-40B4-BE49-F238E27FC236}">
                <a16:creationId xmlns:a16="http://schemas.microsoft.com/office/drawing/2014/main" id="{CB2BD235-72B6-8461-4D19-701E98226F6C}"/>
              </a:ext>
            </a:extLst>
          </p:cNvPr>
          <p:cNvSpPr txBox="1"/>
          <p:nvPr/>
        </p:nvSpPr>
        <p:spPr>
          <a:xfrm>
            <a:off x="1202579" y="5056242"/>
            <a:ext cx="8723375" cy="830997"/>
          </a:xfrm>
          <a:prstGeom prst="rect">
            <a:avLst/>
          </a:prstGeom>
          <a:noFill/>
        </p:spPr>
        <p:txBody>
          <a:bodyPr wrap="square" rtlCol="0">
            <a:spAutoFit/>
          </a:bodyPr>
          <a:lstStyle/>
          <a:p>
            <a:r>
              <a:rPr lang="en-FR" sz="2400" dirty="0"/>
              <a:t>Does my program do what it should do?</a:t>
            </a:r>
          </a:p>
          <a:p>
            <a:r>
              <a:rPr lang="en-FR" sz="2400" dirty="0"/>
              <a:t>Ex.: optimized implementations, complex state machines, etc.</a:t>
            </a:r>
          </a:p>
        </p:txBody>
      </p:sp>
      <p:sp>
        <p:nvSpPr>
          <p:cNvPr id="12" name="TextBox 11">
            <a:extLst>
              <a:ext uri="{FF2B5EF4-FFF2-40B4-BE49-F238E27FC236}">
                <a16:creationId xmlns:a16="http://schemas.microsoft.com/office/drawing/2014/main" id="{172BC74E-F8A0-A93E-67DB-379C0787CF75}"/>
              </a:ext>
            </a:extLst>
          </p:cNvPr>
          <p:cNvSpPr txBox="1"/>
          <p:nvPr/>
        </p:nvSpPr>
        <p:spPr>
          <a:xfrm>
            <a:off x="1254816" y="5980660"/>
            <a:ext cx="6240379" cy="461665"/>
          </a:xfrm>
          <a:prstGeom prst="rect">
            <a:avLst/>
          </a:prstGeom>
          <a:noFill/>
        </p:spPr>
        <p:txBody>
          <a:bodyPr wrap="square" rtlCol="0">
            <a:spAutoFit/>
          </a:bodyPr>
          <a:lstStyle/>
          <a:p>
            <a:r>
              <a:rPr lang="en-FR" sz="2400" b="1" dirty="0"/>
              <a:t>Program verification?</a:t>
            </a:r>
          </a:p>
        </p:txBody>
      </p:sp>
      <p:sp>
        <p:nvSpPr>
          <p:cNvPr id="3" name="Right Brace 2">
            <a:extLst>
              <a:ext uri="{FF2B5EF4-FFF2-40B4-BE49-F238E27FC236}">
                <a16:creationId xmlns:a16="http://schemas.microsoft.com/office/drawing/2014/main" id="{4B068FBA-59A3-E89F-4106-36797832A470}"/>
              </a:ext>
            </a:extLst>
          </p:cNvPr>
          <p:cNvSpPr/>
          <p:nvPr/>
        </p:nvSpPr>
        <p:spPr>
          <a:xfrm>
            <a:off x="7853818" y="2700140"/>
            <a:ext cx="363255" cy="162450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FR"/>
          </a:p>
        </p:txBody>
      </p:sp>
      <p:cxnSp>
        <p:nvCxnSpPr>
          <p:cNvPr id="17" name="Elbow Connector 16">
            <a:extLst>
              <a:ext uri="{FF2B5EF4-FFF2-40B4-BE49-F238E27FC236}">
                <a16:creationId xmlns:a16="http://schemas.microsoft.com/office/drawing/2014/main" id="{B795E89B-E297-F055-582E-FD14461DEBDF}"/>
              </a:ext>
            </a:extLst>
          </p:cNvPr>
          <p:cNvCxnSpPr>
            <a:cxnSpLocks/>
            <a:stCxn id="18" idx="1"/>
            <a:endCxn id="12" idx="1"/>
          </p:cNvCxnSpPr>
          <p:nvPr/>
        </p:nvCxnSpPr>
        <p:spPr>
          <a:xfrm rot="10800000" flipH="1" flipV="1">
            <a:off x="1190052" y="2357395"/>
            <a:ext cx="64763" cy="3854097"/>
          </a:xfrm>
          <a:prstGeom prst="bentConnector3">
            <a:avLst>
              <a:gd name="adj1" fmla="val -352979"/>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B922937-3BFB-1EC1-E29A-FAD9CBE3D287}"/>
              </a:ext>
            </a:extLst>
          </p:cNvPr>
          <p:cNvCxnSpPr>
            <a:cxnSpLocks/>
            <a:stCxn id="21" idx="1"/>
            <a:endCxn id="12" idx="1"/>
          </p:cNvCxnSpPr>
          <p:nvPr/>
        </p:nvCxnSpPr>
        <p:spPr>
          <a:xfrm rot="10800000" flipH="1" flipV="1">
            <a:off x="1190052" y="5283941"/>
            <a:ext cx="64763" cy="927551"/>
          </a:xfrm>
          <a:prstGeom prst="bentConnector3">
            <a:avLst>
              <a:gd name="adj1" fmla="val -352979"/>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70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uiExpand="1" build="p"/>
      <p:bldP spid="9" grpId="0"/>
      <p:bldP spid="10" grpId="0"/>
      <p:bldP spid="11" grpId="0"/>
      <p:bldP spid="1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vide 0">
            <a:extLst>
              <a:ext uri="{FF2B5EF4-FFF2-40B4-BE49-F238E27FC236}">
                <a16:creationId xmlns:a16="http://schemas.microsoft.com/office/drawing/2014/main" id="{ABBCA15C-9BF6-F961-0225-D7E168D7F9A2}"/>
              </a:ext>
            </a:extLst>
          </p:cNvPr>
          <p:cNvSpPr txBox="1"/>
          <p:nvPr/>
        </p:nvSpPr>
        <p:spPr>
          <a:xfrm>
            <a:off x="2781696" y="2230600"/>
            <a:ext cx="5573214" cy="1200329"/>
          </a:xfrm>
          <a:prstGeom prst="rect">
            <a:avLst/>
          </a:prstGeom>
          <a:solidFill>
            <a:schemeClr val="bg1"/>
          </a:solidFill>
        </p:spPr>
        <p:txBody>
          <a:bodyPr wrap="square">
            <a:spAutoFit/>
          </a:bodyPr>
          <a:lstStyle/>
          <a:p>
            <a:r>
              <a:rPr lang="en-GB" sz="1800" dirty="0">
                <a:solidFill>
                  <a:srgbClr val="9D00D2"/>
                </a:solidFill>
                <a:latin typeface="Menlo-Regular" panose="020B0609030804020204" pitchFamily="49" charset="0"/>
              </a:rPr>
              <a:t>function</a:t>
            </a:r>
            <a:r>
              <a:rPr lang="en-GB" sz="1800" dirty="0">
                <a:solidFill>
                  <a:srgbClr val="2D2D2D"/>
                </a:solidFill>
                <a:latin typeface="Menlo-Regular" panose="020B0609030804020204" pitchFamily="49" charset="0"/>
              </a:rPr>
              <a:t> </a:t>
            </a:r>
            <a:r>
              <a:rPr lang="en-GB" sz="1800" dirty="0">
                <a:solidFill>
                  <a:srgbClr val="654C1D"/>
                </a:solidFill>
                <a:latin typeface="Menlo-Regular" panose="020B0609030804020204" pitchFamily="49" charset="0"/>
              </a:rPr>
              <a:t>divide</a:t>
            </a:r>
            <a:r>
              <a:rPr lang="en-GB" sz="1800" dirty="0">
                <a:solidFill>
                  <a:srgbClr val="2D2D2D"/>
                </a:solidFill>
                <a:latin typeface="Menlo-Regular" panose="020B0609030804020204" pitchFamily="49" charset="0"/>
              </a:rPr>
              <a:t>(x: </a:t>
            </a:r>
            <a:r>
              <a:rPr lang="en-GB" sz="1800" dirty="0">
                <a:solidFill>
                  <a:srgbClr val="0000FF"/>
                </a:solidFill>
                <a:latin typeface="Menlo-Regular" panose="020B0609030804020204" pitchFamily="49" charset="0"/>
              </a:rPr>
              <a:t>int</a:t>
            </a:r>
            <a:r>
              <a:rPr lang="en-GB" sz="1800" dirty="0">
                <a:solidFill>
                  <a:srgbClr val="2D2D2D"/>
                </a:solidFill>
                <a:latin typeface="Menlo-Regular" panose="020B0609030804020204" pitchFamily="49" charset="0"/>
              </a:rPr>
              <a:t>, y: </a:t>
            </a:r>
            <a:r>
              <a:rPr lang="en-GB" sz="1800" dirty="0">
                <a:solidFill>
                  <a:srgbClr val="0000FF"/>
                </a:solidFill>
                <a:latin typeface="Menlo-Regular" panose="020B0609030804020204" pitchFamily="49" charset="0"/>
              </a:rPr>
              <a:t>int</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int</a:t>
            </a:r>
            <a:endParaRPr lang="en-GB" dirty="0">
              <a:solidFill>
                <a:srgbClr val="2D2D2D"/>
              </a:solidFill>
              <a:latin typeface="Menlo-Regular" panose="020B0609030804020204" pitchFamily="49" charset="0"/>
            </a:endParaRPr>
          </a:p>
          <a:p>
            <a:r>
              <a:rPr lang="en-GB" dirty="0">
                <a:solidFill>
                  <a:srgbClr val="2D2D2D"/>
                </a:solidFill>
                <a:latin typeface="Menlo-Regular" panose="020B0609030804020204" pitchFamily="49" charset="0"/>
              </a:rPr>
              <a:t>{</a:t>
            </a:r>
          </a:p>
          <a:p>
            <a:r>
              <a:rPr lang="en-GB" dirty="0">
                <a:solidFill>
                  <a:srgbClr val="2D2D2D"/>
                </a:solidFill>
                <a:latin typeface="Menlo-Regular" panose="020B0609030804020204" pitchFamily="49" charset="0"/>
              </a:rPr>
              <a:t>    </a:t>
            </a:r>
            <a:r>
              <a:rPr lang="en-GB" sz="1800" dirty="0">
                <a:solidFill>
                  <a:srgbClr val="2D2D2D"/>
                </a:solidFill>
                <a:latin typeface="Menlo-Regular" panose="020B0609030804020204" pitchFamily="49" charset="0"/>
              </a:rPr>
              <a:t>x / (y - 1)</a:t>
            </a:r>
          </a:p>
          <a:p>
            <a:r>
              <a:rPr lang="en-GB" sz="1800" dirty="0">
                <a:solidFill>
                  <a:srgbClr val="2D2D2D"/>
                </a:solidFill>
                <a:latin typeface="Menlo-Regular" panose="020B0609030804020204" pitchFamily="49" charset="0"/>
              </a:rPr>
              <a:t>}</a:t>
            </a:r>
            <a:endParaRPr lang="en-FR" dirty="0"/>
          </a:p>
        </p:txBody>
      </p:sp>
      <p:sp>
        <p:nvSpPr>
          <p:cNvPr id="32" name="divide 1">
            <a:extLst>
              <a:ext uri="{FF2B5EF4-FFF2-40B4-BE49-F238E27FC236}">
                <a16:creationId xmlns:a16="http://schemas.microsoft.com/office/drawing/2014/main" id="{DFD5F9A3-1C60-4A17-0A05-AD3E74418F6B}"/>
              </a:ext>
            </a:extLst>
          </p:cNvPr>
          <p:cNvSpPr txBox="1"/>
          <p:nvPr/>
        </p:nvSpPr>
        <p:spPr>
          <a:xfrm>
            <a:off x="2781696" y="2230600"/>
            <a:ext cx="6099858" cy="1477328"/>
          </a:xfrm>
          <a:prstGeom prst="rect">
            <a:avLst/>
          </a:prstGeom>
          <a:solidFill>
            <a:schemeClr val="bg1"/>
          </a:solidFill>
        </p:spPr>
        <p:txBody>
          <a:bodyPr wrap="square">
            <a:spAutoFit/>
          </a:bodyPr>
          <a:lstStyle/>
          <a:p>
            <a:r>
              <a:rPr lang="en-GB" sz="1800" dirty="0">
                <a:solidFill>
                  <a:srgbClr val="9D00D2"/>
                </a:solidFill>
                <a:latin typeface="Menlo-Regular" panose="020B0609030804020204" pitchFamily="49" charset="0"/>
              </a:rPr>
              <a:t>function</a:t>
            </a:r>
            <a:r>
              <a:rPr lang="en-GB" sz="1800" dirty="0">
                <a:solidFill>
                  <a:srgbClr val="2D2D2D"/>
                </a:solidFill>
                <a:latin typeface="Menlo-Regular" panose="020B0609030804020204" pitchFamily="49" charset="0"/>
              </a:rPr>
              <a:t> </a:t>
            </a:r>
            <a:r>
              <a:rPr lang="en-GB" sz="1800" dirty="0">
                <a:solidFill>
                  <a:srgbClr val="654C1D"/>
                </a:solidFill>
                <a:latin typeface="Menlo-Regular" panose="020B0609030804020204" pitchFamily="49" charset="0"/>
              </a:rPr>
              <a:t>divide</a:t>
            </a:r>
            <a:r>
              <a:rPr lang="en-GB" sz="1800" dirty="0">
                <a:solidFill>
                  <a:srgbClr val="2D2D2D"/>
                </a:solidFill>
                <a:latin typeface="Menlo-Regular" panose="020B0609030804020204" pitchFamily="49" charset="0"/>
              </a:rPr>
              <a:t>(x: </a:t>
            </a:r>
            <a:r>
              <a:rPr lang="en-GB" sz="1800" dirty="0">
                <a:solidFill>
                  <a:srgbClr val="0000FF"/>
                </a:solidFill>
                <a:latin typeface="Menlo-Regular" panose="020B0609030804020204" pitchFamily="49" charset="0"/>
              </a:rPr>
              <a:t>int</a:t>
            </a:r>
            <a:r>
              <a:rPr lang="en-GB" sz="1800" dirty="0">
                <a:solidFill>
                  <a:srgbClr val="2D2D2D"/>
                </a:solidFill>
                <a:latin typeface="Menlo-Regular" panose="020B0609030804020204" pitchFamily="49" charset="0"/>
              </a:rPr>
              <a:t>, y: </a:t>
            </a:r>
            <a:r>
              <a:rPr lang="en-GB" sz="1800" dirty="0">
                <a:solidFill>
                  <a:srgbClr val="0000FF"/>
                </a:solidFill>
                <a:latin typeface="Menlo-Regular" panose="020B0609030804020204" pitchFamily="49" charset="0"/>
              </a:rPr>
              <a:t>int</a:t>
            </a:r>
            <a:r>
              <a:rPr lang="en-GB" sz="1800" dirty="0">
                <a:solidFill>
                  <a:srgbClr val="2D2D2D"/>
                </a:solidFill>
                <a:latin typeface="Menlo-Regular" panose="020B0609030804020204" pitchFamily="49" charset="0"/>
              </a:rPr>
              <a:t>): </a:t>
            </a:r>
            <a:r>
              <a:rPr lang="en-GB" sz="1800" dirty="0">
                <a:solidFill>
                  <a:srgbClr val="0000FF"/>
                </a:solidFill>
                <a:latin typeface="Menlo-Regular" panose="020B0609030804020204" pitchFamily="49" charset="0"/>
              </a:rPr>
              <a:t>int</a:t>
            </a:r>
            <a:endParaRPr lang="en-GB" dirty="0">
              <a:solidFill>
                <a:srgbClr val="2D2D2D"/>
              </a:solidFill>
              <a:latin typeface="Menlo-Regular" panose="020B0609030804020204" pitchFamily="49" charset="0"/>
            </a:endParaRPr>
          </a:p>
          <a:p>
            <a:r>
              <a:rPr lang="en-GB" dirty="0">
                <a:solidFill>
                  <a:srgbClr val="2D2D2D"/>
                </a:solidFill>
                <a:latin typeface="Menlo-Regular" panose="020B0609030804020204" pitchFamily="49" charset="0"/>
              </a:rPr>
              <a:t>    </a:t>
            </a:r>
            <a:r>
              <a:rPr lang="en-GB" sz="1800" dirty="0">
                <a:solidFill>
                  <a:srgbClr val="9D00D2"/>
                </a:solidFill>
                <a:latin typeface="Menlo-Regular" panose="020B0609030804020204" pitchFamily="49" charset="0"/>
              </a:rPr>
              <a:t>requires</a:t>
            </a:r>
            <a:r>
              <a:rPr lang="en-GB" sz="1800" dirty="0">
                <a:solidFill>
                  <a:srgbClr val="2D2D2D"/>
                </a:solidFill>
                <a:latin typeface="Menlo-Regular" panose="020B0609030804020204" pitchFamily="49" charset="0"/>
              </a:rPr>
              <a:t> y != 1</a:t>
            </a:r>
          </a:p>
          <a:p>
            <a:r>
              <a:rPr lang="en-GB" sz="1800" dirty="0">
                <a:solidFill>
                  <a:srgbClr val="2D2D2D"/>
                </a:solidFill>
                <a:latin typeface="Menlo-Regular" panose="020B0609030804020204" pitchFamily="49" charset="0"/>
              </a:rPr>
              <a:t>{</a:t>
            </a:r>
          </a:p>
          <a:p>
            <a:r>
              <a:rPr lang="en-GB" dirty="0">
                <a:solidFill>
                  <a:srgbClr val="2D2D2D"/>
                </a:solidFill>
                <a:latin typeface="Menlo-Regular" panose="020B0609030804020204" pitchFamily="49" charset="0"/>
              </a:rPr>
              <a:t>    </a:t>
            </a:r>
            <a:r>
              <a:rPr lang="en-GB" sz="1800" dirty="0">
                <a:solidFill>
                  <a:srgbClr val="2D2D2D"/>
                </a:solidFill>
                <a:latin typeface="Menlo-Regular" panose="020B0609030804020204" pitchFamily="49" charset="0"/>
              </a:rPr>
              <a:t>x / (y - 1)</a:t>
            </a:r>
          </a:p>
          <a:p>
            <a:r>
              <a:rPr lang="en-GB" sz="1800" dirty="0">
                <a:solidFill>
                  <a:srgbClr val="2D2D2D"/>
                </a:solidFill>
                <a:latin typeface="Menlo-Regular" panose="020B0609030804020204" pitchFamily="49" charset="0"/>
              </a:rPr>
              <a:t>}</a:t>
            </a:r>
            <a:endParaRPr lang="en-FR" dirty="0"/>
          </a:p>
        </p:txBody>
      </p:sp>
      <p:sp>
        <p:nvSpPr>
          <p:cNvPr id="2" name="Title 1">
            <a:extLst>
              <a:ext uri="{FF2B5EF4-FFF2-40B4-BE49-F238E27FC236}">
                <a16:creationId xmlns:a16="http://schemas.microsoft.com/office/drawing/2014/main" id="{1D61C0B0-9F09-1F90-69D8-83B72EE395A7}"/>
              </a:ext>
            </a:extLst>
          </p:cNvPr>
          <p:cNvSpPr>
            <a:spLocks noGrp="1"/>
          </p:cNvSpPr>
          <p:nvPr>
            <p:ph type="title"/>
          </p:nvPr>
        </p:nvSpPr>
        <p:spPr/>
        <p:txBody>
          <a:bodyPr/>
          <a:lstStyle/>
          <a:p>
            <a:r>
              <a:rPr lang="en-FR" dirty="0"/>
              <a:t>Program Verification</a:t>
            </a:r>
          </a:p>
        </p:txBody>
      </p:sp>
      <p:pic>
        <p:nvPicPr>
          <p:cNvPr id="15" name="Hourglass">
            <a:extLst>
              <a:ext uri="{FF2B5EF4-FFF2-40B4-BE49-F238E27FC236}">
                <a16:creationId xmlns:a16="http://schemas.microsoft.com/office/drawing/2014/main" id="{84060A55-6B45-D7BC-AA09-7836600B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1902" y="2432634"/>
            <a:ext cx="916925" cy="916925"/>
          </a:xfrm>
          <a:prstGeom prst="rect">
            <a:avLst/>
          </a:prstGeom>
        </p:spPr>
      </p:pic>
      <p:grpSp>
        <p:nvGrpSpPr>
          <p:cNvPr id="11" name="Division by zero">
            <a:extLst>
              <a:ext uri="{FF2B5EF4-FFF2-40B4-BE49-F238E27FC236}">
                <a16:creationId xmlns:a16="http://schemas.microsoft.com/office/drawing/2014/main" id="{98ECC952-4355-150D-159F-44DBD7334950}"/>
              </a:ext>
            </a:extLst>
          </p:cNvPr>
          <p:cNvGrpSpPr/>
          <p:nvPr/>
        </p:nvGrpSpPr>
        <p:grpSpPr>
          <a:xfrm>
            <a:off x="4902755" y="3064860"/>
            <a:ext cx="4622245" cy="444775"/>
            <a:chOff x="5511338" y="1991314"/>
            <a:chExt cx="4622245" cy="444775"/>
          </a:xfrm>
        </p:grpSpPr>
        <p:sp>
          <p:nvSpPr>
            <p:cNvPr id="12" name="Env 1 arrow">
              <a:extLst>
                <a:ext uri="{FF2B5EF4-FFF2-40B4-BE49-F238E27FC236}">
                  <a16:creationId xmlns:a16="http://schemas.microsoft.com/office/drawing/2014/main" id="{4182C43E-EFF3-8B48-B29B-1E0F2E18533B}"/>
                </a:ext>
              </a:extLst>
            </p:cNvPr>
            <p:cNvSpPr/>
            <p:nvPr/>
          </p:nvSpPr>
          <p:spPr>
            <a:xfrm rot="17691274">
              <a:off x="5871302" y="1631350"/>
              <a:ext cx="175816" cy="895743"/>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3" name="Env 1">
              <a:extLst>
                <a:ext uri="{FF2B5EF4-FFF2-40B4-BE49-F238E27FC236}">
                  <a16:creationId xmlns:a16="http://schemas.microsoft.com/office/drawing/2014/main" id="{B24BB9DC-2435-947B-7D60-87FB8BCF7D2F}"/>
                </a:ext>
              </a:extLst>
            </p:cNvPr>
            <p:cNvSpPr txBox="1"/>
            <p:nvPr/>
          </p:nvSpPr>
          <p:spPr>
            <a:xfrm>
              <a:off x="6158348" y="2066757"/>
              <a:ext cx="3975235" cy="369332"/>
            </a:xfrm>
            <a:prstGeom prst="rect">
              <a:avLst/>
            </a:prstGeom>
            <a:solidFill>
              <a:srgbClr val="FAFAFA"/>
            </a:solidFill>
            <a:ln>
              <a:solidFill>
                <a:schemeClr val="tx1"/>
              </a:solidFill>
            </a:ln>
          </p:spPr>
          <p:txBody>
            <a:bodyPr wrap="square">
              <a:spAutoFit/>
            </a:bodyPr>
            <a:lstStyle/>
            <a:p>
              <a:pPr algn="ctr"/>
              <a:r>
                <a:rPr lang="en-GB" b="0" dirty="0">
                  <a:solidFill>
                    <a:srgbClr val="001080"/>
                  </a:solidFill>
                  <a:effectLst/>
                  <a:latin typeface="Menlo" panose="020B0609030804020204" pitchFamily="49" charset="0"/>
                </a:rPr>
                <a:t>Possible division by zero!</a:t>
              </a:r>
              <a:endParaRPr lang="en-GB" b="0" dirty="0">
                <a:solidFill>
                  <a:srgbClr val="3B3B3B"/>
                </a:solidFill>
                <a:effectLst/>
                <a:latin typeface="Menlo" panose="020B0609030804020204" pitchFamily="49" charset="0"/>
              </a:endParaRPr>
            </a:p>
          </p:txBody>
        </p:sp>
      </p:grpSp>
      <p:sp>
        <p:nvSpPr>
          <p:cNvPr id="19" name="Calls to divide">
            <a:extLst>
              <a:ext uri="{FF2B5EF4-FFF2-40B4-BE49-F238E27FC236}">
                <a16:creationId xmlns:a16="http://schemas.microsoft.com/office/drawing/2014/main" id="{1FF1D34E-5A62-BC6D-3611-6FF2DCE55A9C}"/>
              </a:ext>
            </a:extLst>
          </p:cNvPr>
          <p:cNvSpPr txBox="1"/>
          <p:nvPr/>
        </p:nvSpPr>
        <p:spPr>
          <a:xfrm>
            <a:off x="2781696" y="3929414"/>
            <a:ext cx="6099858" cy="283091"/>
          </a:xfrm>
          <a:prstGeom prst="rect">
            <a:avLst/>
          </a:prstGeom>
          <a:noFill/>
        </p:spPr>
        <p:txBody>
          <a:bodyPr wrap="square">
            <a:spAutoFit/>
          </a:bodyPr>
          <a:lstStyle/>
          <a:p>
            <a:pPr>
              <a:lnSpc>
                <a:spcPts val="1350"/>
              </a:lnSpc>
            </a:pPr>
            <a:r>
              <a:rPr lang="en-GB" b="0" dirty="0">
                <a:solidFill>
                  <a:srgbClr val="AF00DB"/>
                </a:solidFill>
                <a:effectLst/>
                <a:latin typeface="Menlo" panose="020B0609030804020204" pitchFamily="49" charset="0"/>
              </a:rPr>
              <a:t>var</a:t>
            </a:r>
            <a:r>
              <a:rPr lang="en-GB" b="0" dirty="0">
                <a:solidFill>
                  <a:srgbClr val="3B3B3B"/>
                </a:solidFill>
                <a:effectLst/>
                <a:latin typeface="Menlo" panose="020B0609030804020204" pitchFamily="49" charset="0"/>
              </a:rPr>
              <a:t> result = divide(4, 3);</a:t>
            </a:r>
          </a:p>
        </p:txBody>
      </p:sp>
      <p:grpSp>
        <p:nvGrpSpPr>
          <p:cNvPr id="21" name="Precondition not satisfied">
            <a:extLst>
              <a:ext uri="{FF2B5EF4-FFF2-40B4-BE49-F238E27FC236}">
                <a16:creationId xmlns:a16="http://schemas.microsoft.com/office/drawing/2014/main" id="{F24F1F95-A8B1-B9F6-EEB6-1C0CB92AF024}"/>
              </a:ext>
            </a:extLst>
          </p:cNvPr>
          <p:cNvGrpSpPr/>
          <p:nvPr/>
        </p:nvGrpSpPr>
        <p:grpSpPr>
          <a:xfrm>
            <a:off x="6419623" y="3829707"/>
            <a:ext cx="4934177" cy="468782"/>
            <a:chOff x="5513171" y="1869141"/>
            <a:chExt cx="4934177" cy="468782"/>
          </a:xfrm>
        </p:grpSpPr>
        <p:sp>
          <p:nvSpPr>
            <p:cNvPr id="22" name="Env 1 arrow">
              <a:extLst>
                <a:ext uri="{FF2B5EF4-FFF2-40B4-BE49-F238E27FC236}">
                  <a16:creationId xmlns:a16="http://schemas.microsoft.com/office/drawing/2014/main" id="{56FC49EB-2123-5FED-6731-648B1CC9D812}"/>
                </a:ext>
              </a:extLst>
            </p:cNvPr>
            <p:cNvSpPr/>
            <p:nvPr/>
          </p:nvSpPr>
          <p:spPr>
            <a:xfrm rot="14606942">
              <a:off x="5867076" y="1797431"/>
              <a:ext cx="186587" cy="894397"/>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3" name="Env 1">
              <a:extLst>
                <a:ext uri="{FF2B5EF4-FFF2-40B4-BE49-F238E27FC236}">
                  <a16:creationId xmlns:a16="http://schemas.microsoft.com/office/drawing/2014/main" id="{DDD4824D-909B-326A-830F-86554D90DAC7}"/>
                </a:ext>
              </a:extLst>
            </p:cNvPr>
            <p:cNvSpPr txBox="1"/>
            <p:nvPr/>
          </p:nvSpPr>
          <p:spPr>
            <a:xfrm>
              <a:off x="6109695" y="1869141"/>
              <a:ext cx="4337653" cy="369332"/>
            </a:xfrm>
            <a:prstGeom prst="rect">
              <a:avLst/>
            </a:prstGeom>
            <a:solidFill>
              <a:srgbClr val="FAFAFA"/>
            </a:solidFill>
            <a:ln>
              <a:solidFill>
                <a:schemeClr val="tx1"/>
              </a:solidFill>
            </a:ln>
          </p:spPr>
          <p:txBody>
            <a:bodyPr wrap="square">
              <a:spAutoFit/>
            </a:bodyPr>
            <a:lstStyle/>
            <a:p>
              <a:pPr algn="ctr"/>
              <a:r>
                <a:rPr lang="en-GB" b="0" dirty="0">
                  <a:solidFill>
                    <a:srgbClr val="001080"/>
                  </a:solidFill>
                  <a:effectLst/>
                  <a:latin typeface="Menlo" panose="020B0609030804020204" pitchFamily="49" charset="0"/>
                </a:rPr>
                <a:t>Precondition is not satisfied</a:t>
              </a:r>
              <a:endParaRPr lang="en-GB" b="0" dirty="0">
                <a:solidFill>
                  <a:srgbClr val="3B3B3B"/>
                </a:solidFill>
                <a:effectLst/>
                <a:latin typeface="Menlo" panose="020B0609030804020204" pitchFamily="49" charset="0"/>
              </a:endParaRPr>
            </a:p>
          </p:txBody>
        </p:sp>
      </p:grpSp>
      <p:sp>
        <p:nvSpPr>
          <p:cNvPr id="24" name="TextBox 23">
            <a:extLst>
              <a:ext uri="{FF2B5EF4-FFF2-40B4-BE49-F238E27FC236}">
                <a16:creationId xmlns:a16="http://schemas.microsoft.com/office/drawing/2014/main" id="{FE470239-8DCE-649E-514F-BBD9305CD9A2}"/>
              </a:ext>
            </a:extLst>
          </p:cNvPr>
          <p:cNvSpPr txBox="1"/>
          <p:nvPr/>
        </p:nvSpPr>
        <p:spPr>
          <a:xfrm>
            <a:off x="925975" y="1527858"/>
            <a:ext cx="10515600" cy="461665"/>
          </a:xfrm>
          <a:prstGeom prst="rect">
            <a:avLst/>
          </a:prstGeom>
          <a:noFill/>
        </p:spPr>
        <p:txBody>
          <a:bodyPr wrap="square" rtlCol="0">
            <a:spAutoFit/>
          </a:bodyPr>
          <a:lstStyle/>
          <a:p>
            <a:r>
              <a:rPr lang="en-FR" sz="2400" dirty="0"/>
              <a:t>Statically verify that this program is exempt of bugs before even running it?</a:t>
            </a:r>
          </a:p>
        </p:txBody>
      </p:sp>
      <p:grpSp>
        <p:nvGrpSpPr>
          <p:cNvPr id="10" name="Result = 2">
            <a:extLst>
              <a:ext uri="{FF2B5EF4-FFF2-40B4-BE49-F238E27FC236}">
                <a16:creationId xmlns:a16="http://schemas.microsoft.com/office/drawing/2014/main" id="{6EFE60D6-EA77-05C6-94B8-E003415E64E6}"/>
              </a:ext>
            </a:extLst>
          </p:cNvPr>
          <p:cNvGrpSpPr/>
          <p:nvPr/>
        </p:nvGrpSpPr>
        <p:grpSpPr>
          <a:xfrm>
            <a:off x="6465764" y="3874879"/>
            <a:ext cx="2342461" cy="369332"/>
            <a:chOff x="5537930" y="2183176"/>
            <a:chExt cx="2342461" cy="369332"/>
          </a:xfrm>
        </p:grpSpPr>
        <p:sp>
          <p:nvSpPr>
            <p:cNvPr id="14" name="Env 1 arrow">
              <a:extLst>
                <a:ext uri="{FF2B5EF4-FFF2-40B4-BE49-F238E27FC236}">
                  <a16:creationId xmlns:a16="http://schemas.microsoft.com/office/drawing/2014/main" id="{94DCE171-FCB1-C413-D9F6-2EE8A17737E2}"/>
                </a:ext>
              </a:extLst>
            </p:cNvPr>
            <p:cNvSpPr/>
            <p:nvPr/>
          </p:nvSpPr>
          <p:spPr>
            <a:xfrm rot="16200000">
              <a:off x="5891835" y="1913890"/>
              <a:ext cx="186587" cy="894397"/>
            </a:xfrm>
            <a:prstGeom prst="triangle">
              <a:avLst/>
            </a:prstGeom>
            <a:solidFill>
              <a:srgbClr val="FAFAF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7" name="Env 1">
              <a:extLst>
                <a:ext uri="{FF2B5EF4-FFF2-40B4-BE49-F238E27FC236}">
                  <a16:creationId xmlns:a16="http://schemas.microsoft.com/office/drawing/2014/main" id="{FB350BB0-CA60-C390-A261-437891E7F3BB}"/>
                </a:ext>
              </a:extLst>
            </p:cNvPr>
            <p:cNvSpPr txBox="1"/>
            <p:nvPr/>
          </p:nvSpPr>
          <p:spPr>
            <a:xfrm>
              <a:off x="5985129" y="2183176"/>
              <a:ext cx="1895262" cy="369332"/>
            </a:xfrm>
            <a:prstGeom prst="rect">
              <a:avLst/>
            </a:prstGeom>
            <a:solidFill>
              <a:srgbClr val="FAFAFA"/>
            </a:solidFill>
            <a:ln>
              <a:solidFill>
                <a:schemeClr val="tx1"/>
              </a:solidFill>
            </a:ln>
          </p:spPr>
          <p:txBody>
            <a:bodyPr wrap="square">
              <a:spAutoFit/>
            </a:bodyPr>
            <a:lstStyle/>
            <a:p>
              <a:pPr algn="ctr"/>
              <a:r>
                <a:rPr lang="en-GB" dirty="0">
                  <a:solidFill>
                    <a:srgbClr val="001080"/>
                  </a:solidFill>
                  <a:latin typeface="Menlo" panose="020B0609030804020204" pitchFamily="49" charset="0"/>
                </a:rPr>
                <a:t>r</a:t>
              </a:r>
              <a:r>
                <a:rPr lang="en-GB" b="0" dirty="0">
                  <a:solidFill>
                    <a:srgbClr val="001080"/>
                  </a:solidFill>
                  <a:effectLst/>
                  <a:latin typeface="Menlo" panose="020B0609030804020204" pitchFamily="49" charset="0"/>
                </a:rPr>
                <a:t>esult = 2</a:t>
              </a:r>
              <a:endParaRPr lang="en-GB" b="0" dirty="0">
                <a:solidFill>
                  <a:srgbClr val="3B3B3B"/>
                </a:solidFill>
                <a:effectLst/>
                <a:latin typeface="Menlo" panose="020B0609030804020204" pitchFamily="49" charset="0"/>
              </a:endParaRPr>
            </a:p>
          </p:txBody>
        </p:sp>
      </p:grpSp>
      <p:pic>
        <p:nvPicPr>
          <p:cNvPr id="16" name="Boom 1">
            <a:extLst>
              <a:ext uri="{FF2B5EF4-FFF2-40B4-BE49-F238E27FC236}">
                <a16:creationId xmlns:a16="http://schemas.microsoft.com/office/drawing/2014/main" id="{D3C9069B-9B4D-AFEF-38CF-EF9E72A3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264" y="4017227"/>
            <a:ext cx="880872" cy="880872"/>
          </a:xfrm>
          <a:prstGeom prst="rect">
            <a:avLst/>
          </a:prstGeom>
        </p:spPr>
      </p:pic>
      <p:pic>
        <p:nvPicPr>
          <p:cNvPr id="18" name="Boom 2">
            <a:extLst>
              <a:ext uri="{FF2B5EF4-FFF2-40B4-BE49-F238E27FC236}">
                <a16:creationId xmlns:a16="http://schemas.microsoft.com/office/drawing/2014/main" id="{36EAE395-FF99-B95F-BF2D-008600547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642" y="2573754"/>
            <a:ext cx="880872" cy="880872"/>
          </a:xfrm>
          <a:prstGeom prst="rect">
            <a:avLst/>
          </a:prstGeom>
        </p:spPr>
      </p:pic>
      <p:sp>
        <p:nvSpPr>
          <p:cNvPr id="20" name="TextBox 19">
            <a:extLst>
              <a:ext uri="{FF2B5EF4-FFF2-40B4-BE49-F238E27FC236}">
                <a16:creationId xmlns:a16="http://schemas.microsoft.com/office/drawing/2014/main" id="{856EFBB2-FE8F-BD5E-7CB9-6DE116F4F889}"/>
              </a:ext>
            </a:extLst>
          </p:cNvPr>
          <p:cNvSpPr txBox="1"/>
          <p:nvPr/>
        </p:nvSpPr>
        <p:spPr>
          <a:xfrm>
            <a:off x="1285875" y="4514850"/>
            <a:ext cx="184731" cy="369332"/>
          </a:xfrm>
          <a:prstGeom prst="rect">
            <a:avLst/>
          </a:prstGeom>
          <a:noFill/>
        </p:spPr>
        <p:txBody>
          <a:bodyPr wrap="none" rtlCol="0">
            <a:spAutoFit/>
          </a:bodyPr>
          <a:lstStyle/>
          <a:p>
            <a:endParaRPr lang="en-FR" dirty="0"/>
          </a:p>
        </p:txBody>
      </p:sp>
      <p:sp>
        <p:nvSpPr>
          <p:cNvPr id="30" name="Slide Number Placeholder 29">
            <a:extLst>
              <a:ext uri="{FF2B5EF4-FFF2-40B4-BE49-F238E27FC236}">
                <a16:creationId xmlns:a16="http://schemas.microsoft.com/office/drawing/2014/main" id="{AFB9E71B-EA22-8E54-1E61-8D6F89977598}"/>
              </a:ext>
            </a:extLst>
          </p:cNvPr>
          <p:cNvSpPr>
            <a:spLocks noGrp="1"/>
          </p:cNvSpPr>
          <p:nvPr>
            <p:ph type="sldNum" sz="quarter" idx="12"/>
          </p:nvPr>
        </p:nvSpPr>
        <p:spPr/>
        <p:txBody>
          <a:bodyPr/>
          <a:lstStyle/>
          <a:p>
            <a:fld id="{515FE655-FEAC-4907-96EE-E5DDF44A632D}" type="slidenum">
              <a:rPr lang="en-US" smtClean="0"/>
              <a:t>6</a:t>
            </a:fld>
            <a:endParaRPr lang="en-US"/>
          </a:p>
        </p:txBody>
      </p:sp>
      <p:sp>
        <p:nvSpPr>
          <p:cNvPr id="31" name="Calls to divide">
            <a:extLst>
              <a:ext uri="{FF2B5EF4-FFF2-40B4-BE49-F238E27FC236}">
                <a16:creationId xmlns:a16="http://schemas.microsoft.com/office/drawing/2014/main" id="{98C3325E-D80A-17DE-944F-00D7F0E0DAD9}"/>
              </a:ext>
            </a:extLst>
          </p:cNvPr>
          <p:cNvSpPr txBox="1"/>
          <p:nvPr/>
        </p:nvSpPr>
        <p:spPr>
          <a:xfrm>
            <a:off x="2781696" y="4308292"/>
            <a:ext cx="6099858" cy="283091"/>
          </a:xfrm>
          <a:prstGeom prst="rect">
            <a:avLst/>
          </a:prstGeom>
          <a:noFill/>
        </p:spPr>
        <p:txBody>
          <a:bodyPr wrap="square">
            <a:spAutoFit/>
          </a:bodyPr>
          <a:lstStyle/>
          <a:p>
            <a:pPr>
              <a:lnSpc>
                <a:spcPts val="1350"/>
              </a:lnSpc>
            </a:pPr>
            <a:r>
              <a:rPr lang="en-GB" b="0" dirty="0">
                <a:solidFill>
                  <a:srgbClr val="AF00DB"/>
                </a:solidFill>
                <a:effectLst/>
                <a:latin typeface="Menlo" panose="020B0609030804020204" pitchFamily="49" charset="0"/>
              </a:rPr>
              <a:t>var</a:t>
            </a:r>
            <a:r>
              <a:rPr lang="en-GB" b="0" dirty="0">
                <a:solidFill>
                  <a:srgbClr val="3B3B3B"/>
                </a:solidFill>
                <a:effectLst/>
                <a:latin typeface="Menlo" panose="020B0609030804020204" pitchFamily="49" charset="0"/>
              </a:rPr>
              <a:t> result = divide(3, 1);</a:t>
            </a:r>
          </a:p>
        </p:txBody>
      </p:sp>
      <p:grpSp>
        <p:nvGrpSpPr>
          <p:cNvPr id="38" name="Group 37">
            <a:extLst>
              <a:ext uri="{FF2B5EF4-FFF2-40B4-BE49-F238E27FC236}">
                <a16:creationId xmlns:a16="http://schemas.microsoft.com/office/drawing/2014/main" id="{35149985-6212-B960-5312-07B13E5895B1}"/>
              </a:ext>
            </a:extLst>
          </p:cNvPr>
          <p:cNvGrpSpPr/>
          <p:nvPr/>
        </p:nvGrpSpPr>
        <p:grpSpPr>
          <a:xfrm>
            <a:off x="377067" y="4886821"/>
            <a:ext cx="11325721" cy="1390686"/>
            <a:chOff x="377067" y="5012081"/>
            <a:chExt cx="11325721" cy="1390686"/>
          </a:xfrm>
        </p:grpSpPr>
        <p:grpSp>
          <p:nvGrpSpPr>
            <p:cNvPr id="33" name="Group 32">
              <a:extLst>
                <a:ext uri="{FF2B5EF4-FFF2-40B4-BE49-F238E27FC236}">
                  <a16:creationId xmlns:a16="http://schemas.microsoft.com/office/drawing/2014/main" id="{9A5732D0-3FDF-8813-819B-C0C63F25A41A}"/>
                </a:ext>
              </a:extLst>
            </p:cNvPr>
            <p:cNvGrpSpPr/>
            <p:nvPr/>
          </p:nvGrpSpPr>
          <p:grpSpPr>
            <a:xfrm>
              <a:off x="4799936" y="5160452"/>
              <a:ext cx="902825" cy="1242315"/>
              <a:chOff x="3910955" y="5160452"/>
              <a:chExt cx="902825" cy="1242315"/>
            </a:xfrm>
          </p:grpSpPr>
          <p:pic>
            <p:nvPicPr>
              <p:cNvPr id="26" name="F*">
                <a:extLst>
                  <a:ext uri="{FF2B5EF4-FFF2-40B4-BE49-F238E27FC236}">
                    <a16:creationId xmlns:a16="http://schemas.microsoft.com/office/drawing/2014/main" id="{AAC95806-10EA-0B86-42FD-1E4E61A11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544" y="5160452"/>
                <a:ext cx="751805" cy="751805"/>
              </a:xfrm>
              <a:prstGeom prst="rect">
                <a:avLst/>
              </a:prstGeom>
            </p:spPr>
          </p:pic>
          <p:sp>
            <p:nvSpPr>
              <p:cNvPr id="3" name="TextBox 2">
                <a:extLst>
                  <a:ext uri="{FF2B5EF4-FFF2-40B4-BE49-F238E27FC236}">
                    <a16:creationId xmlns:a16="http://schemas.microsoft.com/office/drawing/2014/main" id="{BC673FEA-B51E-1406-4B02-B9F66E8A3A72}"/>
                  </a:ext>
                </a:extLst>
              </p:cNvPr>
              <p:cNvSpPr txBox="1"/>
              <p:nvPr/>
            </p:nvSpPr>
            <p:spPr>
              <a:xfrm>
                <a:off x="3910955" y="6033435"/>
                <a:ext cx="902825" cy="369332"/>
              </a:xfrm>
              <a:prstGeom prst="rect">
                <a:avLst/>
              </a:prstGeom>
              <a:noFill/>
            </p:spPr>
            <p:txBody>
              <a:bodyPr wrap="square" rtlCol="0">
                <a:spAutoFit/>
              </a:bodyPr>
              <a:lstStyle/>
              <a:p>
                <a:pPr algn="ctr"/>
                <a:r>
                  <a:rPr lang="en-FR" b="1" dirty="0"/>
                  <a:t>F*</a:t>
                </a:r>
              </a:p>
            </p:txBody>
          </p:sp>
        </p:grpSp>
        <p:grpSp>
          <p:nvGrpSpPr>
            <p:cNvPr id="34" name="Group 33">
              <a:extLst>
                <a:ext uri="{FF2B5EF4-FFF2-40B4-BE49-F238E27FC236}">
                  <a16:creationId xmlns:a16="http://schemas.microsoft.com/office/drawing/2014/main" id="{DC50A9E0-BD00-8F8C-A91C-AED88A7DE7B3}"/>
                </a:ext>
              </a:extLst>
            </p:cNvPr>
            <p:cNvGrpSpPr/>
            <p:nvPr/>
          </p:nvGrpSpPr>
          <p:grpSpPr>
            <a:xfrm>
              <a:off x="6171625" y="5207677"/>
              <a:ext cx="902825" cy="1195090"/>
              <a:chOff x="5577472" y="5207677"/>
              <a:chExt cx="902825" cy="1195090"/>
            </a:xfrm>
          </p:grpSpPr>
          <p:pic>
            <p:nvPicPr>
              <p:cNvPr id="25" name="Dafny">
                <a:extLst>
                  <a:ext uri="{FF2B5EF4-FFF2-40B4-BE49-F238E27FC236}">
                    <a16:creationId xmlns:a16="http://schemas.microsoft.com/office/drawing/2014/main" id="{203DA674-75B4-D811-B56F-D66B20F2E0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671" y="5207677"/>
                <a:ext cx="792963" cy="657355"/>
              </a:xfrm>
              <a:prstGeom prst="rect">
                <a:avLst/>
              </a:prstGeom>
            </p:spPr>
          </p:pic>
          <p:sp>
            <p:nvSpPr>
              <p:cNvPr id="5" name="TextBox 4">
                <a:extLst>
                  <a:ext uri="{FF2B5EF4-FFF2-40B4-BE49-F238E27FC236}">
                    <a16:creationId xmlns:a16="http://schemas.microsoft.com/office/drawing/2014/main" id="{7B41488F-80E5-5F44-8875-4DF7264FFDF2}"/>
                  </a:ext>
                </a:extLst>
              </p:cNvPr>
              <p:cNvSpPr txBox="1"/>
              <p:nvPr/>
            </p:nvSpPr>
            <p:spPr>
              <a:xfrm>
                <a:off x="5577472" y="6033435"/>
                <a:ext cx="902825" cy="369332"/>
              </a:xfrm>
              <a:prstGeom prst="rect">
                <a:avLst/>
              </a:prstGeom>
              <a:noFill/>
            </p:spPr>
            <p:txBody>
              <a:bodyPr wrap="square" rtlCol="0">
                <a:spAutoFit/>
              </a:bodyPr>
              <a:lstStyle/>
              <a:p>
                <a:pPr algn="ctr"/>
                <a:r>
                  <a:rPr lang="en-FR" b="1" dirty="0"/>
                  <a:t>Dafny</a:t>
                </a:r>
              </a:p>
            </p:txBody>
          </p:sp>
        </p:grpSp>
        <p:grpSp>
          <p:nvGrpSpPr>
            <p:cNvPr id="35" name="Group 34">
              <a:extLst>
                <a:ext uri="{FF2B5EF4-FFF2-40B4-BE49-F238E27FC236}">
                  <a16:creationId xmlns:a16="http://schemas.microsoft.com/office/drawing/2014/main" id="{DE8AE6E3-2700-F18D-508F-2CF6BDC0A3D7}"/>
                </a:ext>
              </a:extLst>
            </p:cNvPr>
            <p:cNvGrpSpPr/>
            <p:nvPr/>
          </p:nvGrpSpPr>
          <p:grpSpPr>
            <a:xfrm>
              <a:off x="7543314" y="5069771"/>
              <a:ext cx="970134" cy="1332996"/>
              <a:chOff x="7243989" y="5069771"/>
              <a:chExt cx="970134" cy="1332996"/>
            </a:xfrm>
          </p:grpSpPr>
          <p:pic>
            <p:nvPicPr>
              <p:cNvPr id="27" name="Picture 26">
                <a:extLst>
                  <a:ext uri="{FF2B5EF4-FFF2-40B4-BE49-F238E27FC236}">
                    <a16:creationId xmlns:a16="http://schemas.microsoft.com/office/drawing/2014/main" id="{FCB444C5-157F-FA9F-4122-B18F98015C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956" y="5069771"/>
                <a:ext cx="933167" cy="933167"/>
              </a:xfrm>
              <a:prstGeom prst="rect">
                <a:avLst/>
              </a:prstGeom>
            </p:spPr>
          </p:pic>
          <p:sp>
            <p:nvSpPr>
              <p:cNvPr id="6" name="TextBox 5">
                <a:extLst>
                  <a:ext uri="{FF2B5EF4-FFF2-40B4-BE49-F238E27FC236}">
                    <a16:creationId xmlns:a16="http://schemas.microsoft.com/office/drawing/2014/main" id="{19D9A0E9-38FE-5F72-F610-D59412DC7B53}"/>
                  </a:ext>
                </a:extLst>
              </p:cNvPr>
              <p:cNvSpPr txBox="1"/>
              <p:nvPr/>
            </p:nvSpPr>
            <p:spPr>
              <a:xfrm>
                <a:off x="7243989" y="6033435"/>
                <a:ext cx="902825" cy="369332"/>
              </a:xfrm>
              <a:prstGeom prst="rect">
                <a:avLst/>
              </a:prstGeom>
              <a:noFill/>
            </p:spPr>
            <p:txBody>
              <a:bodyPr wrap="square" rtlCol="0">
                <a:spAutoFit/>
              </a:bodyPr>
              <a:lstStyle/>
              <a:p>
                <a:pPr algn="ctr"/>
                <a:r>
                  <a:rPr lang="en-FR" b="1" dirty="0"/>
                  <a:t>Coq</a:t>
                </a:r>
              </a:p>
            </p:txBody>
          </p:sp>
        </p:grpSp>
        <p:grpSp>
          <p:nvGrpSpPr>
            <p:cNvPr id="36" name="Group 35">
              <a:extLst>
                <a:ext uri="{FF2B5EF4-FFF2-40B4-BE49-F238E27FC236}">
                  <a16:creationId xmlns:a16="http://schemas.microsoft.com/office/drawing/2014/main" id="{934124DF-18A7-4059-EB52-385CC92D2E77}"/>
                </a:ext>
              </a:extLst>
            </p:cNvPr>
            <p:cNvGrpSpPr/>
            <p:nvPr/>
          </p:nvGrpSpPr>
          <p:grpSpPr>
            <a:xfrm>
              <a:off x="8982312" y="5122247"/>
              <a:ext cx="1125807" cy="1280520"/>
              <a:chOff x="8910506" y="5122247"/>
              <a:chExt cx="1125807" cy="1280520"/>
            </a:xfrm>
          </p:grpSpPr>
          <p:pic>
            <p:nvPicPr>
              <p:cNvPr id="28" name="Picture 27">
                <a:extLst>
                  <a:ext uri="{FF2B5EF4-FFF2-40B4-BE49-F238E27FC236}">
                    <a16:creationId xmlns:a16="http://schemas.microsoft.com/office/drawing/2014/main" id="{A07C5CC9-13A0-7DE0-FD9C-2D8FB81AAD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3445" y="5122247"/>
                <a:ext cx="828215" cy="828215"/>
              </a:xfrm>
              <a:prstGeom prst="rect">
                <a:avLst/>
              </a:prstGeom>
            </p:spPr>
          </p:pic>
          <p:sp>
            <p:nvSpPr>
              <p:cNvPr id="7" name="TextBox 6">
                <a:extLst>
                  <a:ext uri="{FF2B5EF4-FFF2-40B4-BE49-F238E27FC236}">
                    <a16:creationId xmlns:a16="http://schemas.microsoft.com/office/drawing/2014/main" id="{B53CBAE2-1DBC-6A23-6DF9-6224FEAE0945}"/>
                  </a:ext>
                </a:extLst>
              </p:cNvPr>
              <p:cNvSpPr txBox="1"/>
              <p:nvPr/>
            </p:nvSpPr>
            <p:spPr>
              <a:xfrm>
                <a:off x="8910506" y="6033435"/>
                <a:ext cx="1125807" cy="369332"/>
              </a:xfrm>
              <a:prstGeom prst="rect">
                <a:avLst/>
              </a:prstGeom>
              <a:noFill/>
            </p:spPr>
            <p:txBody>
              <a:bodyPr wrap="square" rtlCol="0">
                <a:spAutoFit/>
              </a:bodyPr>
              <a:lstStyle/>
              <a:p>
                <a:pPr algn="ctr"/>
                <a:r>
                  <a:rPr lang="en-FR" b="1" dirty="0"/>
                  <a:t>Isabelle</a:t>
                </a:r>
              </a:p>
            </p:txBody>
          </p:sp>
        </p:grpSp>
        <p:grpSp>
          <p:nvGrpSpPr>
            <p:cNvPr id="37" name="Group 36">
              <a:extLst>
                <a:ext uri="{FF2B5EF4-FFF2-40B4-BE49-F238E27FC236}">
                  <a16:creationId xmlns:a16="http://schemas.microsoft.com/office/drawing/2014/main" id="{00165017-663B-B4F5-3B77-65E9156CF813}"/>
                </a:ext>
              </a:extLst>
            </p:cNvPr>
            <p:cNvGrpSpPr/>
            <p:nvPr/>
          </p:nvGrpSpPr>
          <p:grpSpPr>
            <a:xfrm>
              <a:off x="10576981" y="5012081"/>
              <a:ext cx="1125807" cy="1390686"/>
              <a:chOff x="10800006" y="5012081"/>
              <a:chExt cx="1125807" cy="1390686"/>
            </a:xfrm>
          </p:grpSpPr>
          <p:pic>
            <p:nvPicPr>
              <p:cNvPr id="2050" name="Picture 2" descr="Why3 · GitLab">
                <a:extLst>
                  <a:ext uri="{FF2B5EF4-FFF2-40B4-BE49-F238E27FC236}">
                    <a16:creationId xmlns:a16="http://schemas.microsoft.com/office/drawing/2014/main" id="{506C4BD5-21B7-8820-0A7E-535DD1D8C3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0981" y="5012081"/>
                <a:ext cx="1048546" cy="10485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3EE3AB-53A6-6C51-5659-9296568E3888}"/>
                  </a:ext>
                </a:extLst>
              </p:cNvPr>
              <p:cNvSpPr txBox="1"/>
              <p:nvPr/>
            </p:nvSpPr>
            <p:spPr>
              <a:xfrm>
                <a:off x="10800006" y="6033435"/>
                <a:ext cx="1125807" cy="369332"/>
              </a:xfrm>
              <a:prstGeom prst="rect">
                <a:avLst/>
              </a:prstGeom>
              <a:noFill/>
            </p:spPr>
            <p:txBody>
              <a:bodyPr wrap="square" rtlCol="0">
                <a:spAutoFit/>
              </a:bodyPr>
              <a:lstStyle/>
              <a:p>
                <a:pPr algn="ctr"/>
                <a:r>
                  <a:rPr lang="en-FR" b="1" dirty="0"/>
                  <a:t>Why3</a:t>
                </a:r>
              </a:p>
            </p:txBody>
          </p:sp>
        </p:grpSp>
        <p:pic>
          <p:nvPicPr>
            <p:cNvPr id="1026" name="Picture 2" descr="Frama-C - Framework for Modular Analysis of C programs">
              <a:extLst>
                <a:ext uri="{FF2B5EF4-FFF2-40B4-BE49-F238E27FC236}">
                  <a16:creationId xmlns:a16="http://schemas.microsoft.com/office/drawing/2014/main" id="{14C93134-E36E-A9A9-4C6E-C123F1CB7D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1910" y="5167231"/>
              <a:ext cx="2339162" cy="974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0E7D4B-4AC4-80B1-4663-3D5728C28FDA}"/>
                </a:ext>
              </a:extLst>
            </p:cNvPr>
            <p:cNvSpPr txBox="1"/>
            <p:nvPr/>
          </p:nvSpPr>
          <p:spPr>
            <a:xfrm>
              <a:off x="377067" y="5299796"/>
              <a:ext cx="1271239" cy="523220"/>
            </a:xfrm>
            <a:prstGeom prst="rect">
              <a:avLst/>
            </a:prstGeom>
            <a:noFill/>
          </p:spPr>
          <p:txBody>
            <a:bodyPr wrap="square" rtlCol="0">
              <a:spAutoFit/>
            </a:bodyPr>
            <a:lstStyle/>
            <a:p>
              <a:r>
                <a:rPr lang="en-FR" sz="2800" b="1" dirty="0"/>
                <a:t>Astrée</a:t>
              </a:r>
            </a:p>
          </p:txBody>
        </p:sp>
      </p:grpSp>
      <p:sp>
        <p:nvSpPr>
          <p:cNvPr id="39" name="TextBox 38">
            <a:extLst>
              <a:ext uri="{FF2B5EF4-FFF2-40B4-BE49-F238E27FC236}">
                <a16:creationId xmlns:a16="http://schemas.microsoft.com/office/drawing/2014/main" id="{42507FB6-22AD-9F77-401C-3D60DF19E025}"/>
              </a:ext>
            </a:extLst>
          </p:cNvPr>
          <p:cNvSpPr txBox="1"/>
          <p:nvPr/>
        </p:nvSpPr>
        <p:spPr>
          <a:xfrm>
            <a:off x="450369" y="2505802"/>
            <a:ext cx="1973766" cy="1477328"/>
          </a:xfrm>
          <a:prstGeom prst="rect">
            <a:avLst/>
          </a:prstGeom>
          <a:noFill/>
        </p:spPr>
        <p:txBody>
          <a:bodyPr wrap="square" rtlCol="0">
            <a:spAutoFit/>
          </a:bodyPr>
          <a:lstStyle/>
          <a:p>
            <a:pPr algn="ctr"/>
            <a:r>
              <a:rPr lang="en-FR" b="1" dirty="0"/>
              <a:t>Testing, fuzzing, etc. fail to catch all bugs and provide no guarantee</a:t>
            </a:r>
          </a:p>
        </p:txBody>
      </p:sp>
      <p:sp>
        <p:nvSpPr>
          <p:cNvPr id="40" name="Rounded Rectangle 39">
            <a:extLst>
              <a:ext uri="{FF2B5EF4-FFF2-40B4-BE49-F238E27FC236}">
                <a16:creationId xmlns:a16="http://schemas.microsoft.com/office/drawing/2014/main" id="{02927AA1-061D-262F-79B7-E9918D7C7938}"/>
              </a:ext>
            </a:extLst>
          </p:cNvPr>
          <p:cNvSpPr/>
          <p:nvPr/>
        </p:nvSpPr>
        <p:spPr>
          <a:xfrm>
            <a:off x="4572000" y="4710031"/>
            <a:ext cx="7139836" cy="1632853"/>
          </a:xfrm>
          <a:prstGeom prst="round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R"/>
          </a:p>
        </p:txBody>
      </p:sp>
    </p:spTree>
    <p:extLst>
      <p:ext uri="{BB962C8B-B14F-4D97-AF65-F5344CB8AC3E}">
        <p14:creationId xmlns:p14="http://schemas.microsoft.com/office/powerpoint/2010/main" val="845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5"/>
                                        </p:tgtEl>
                                        <p:attrNameLst>
                                          <p:attrName>style.visibility</p:attrName>
                                        </p:attrNameLst>
                                      </p:cBhvr>
                                      <p:to>
                                        <p:strVal val="hidden"/>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9" grpId="0"/>
      <p:bldP spid="24" grpId="0"/>
      <p:bldP spid="31" grpId="0"/>
      <p:bldP spid="39"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DF8F36AD-75DB-82C2-BD65-7400E165C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54" y="4443759"/>
            <a:ext cx="424244" cy="502729"/>
          </a:xfrm>
          <a:prstGeom prst="rect">
            <a:avLst/>
          </a:prstGeom>
        </p:spPr>
      </p:pic>
      <p:pic>
        <p:nvPicPr>
          <p:cNvPr id="38" name="Picture 37">
            <a:extLst>
              <a:ext uri="{FF2B5EF4-FFF2-40B4-BE49-F238E27FC236}">
                <a16:creationId xmlns:a16="http://schemas.microsoft.com/office/drawing/2014/main" id="{5C71D4B1-80F9-6C02-933D-9B4D5142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73" y="4407773"/>
            <a:ext cx="386196" cy="400239"/>
          </a:xfrm>
          <a:prstGeom prst="rect">
            <a:avLst/>
          </a:prstGeom>
        </p:spPr>
      </p:pic>
      <p:pic>
        <p:nvPicPr>
          <p:cNvPr id="48" name="Picture 47">
            <a:extLst>
              <a:ext uri="{FF2B5EF4-FFF2-40B4-BE49-F238E27FC236}">
                <a16:creationId xmlns:a16="http://schemas.microsoft.com/office/drawing/2014/main" id="{A9840505-D9FE-AF8E-5469-20ECAD92F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798" y="2838325"/>
            <a:ext cx="688515" cy="330487"/>
          </a:xfrm>
          <a:prstGeom prst="rect">
            <a:avLst/>
          </a:prstGeom>
        </p:spPr>
      </p:pic>
      <p:sp>
        <p:nvSpPr>
          <p:cNvPr id="2" name="Title 1">
            <a:extLst>
              <a:ext uri="{FF2B5EF4-FFF2-40B4-BE49-F238E27FC236}">
                <a16:creationId xmlns:a16="http://schemas.microsoft.com/office/drawing/2014/main" id="{40539F5F-50E6-995E-4266-18019B12AF6D}"/>
              </a:ext>
            </a:extLst>
          </p:cNvPr>
          <p:cNvSpPr>
            <a:spLocks noGrp="1"/>
          </p:cNvSpPr>
          <p:nvPr>
            <p:ph type="title"/>
          </p:nvPr>
        </p:nvSpPr>
        <p:spPr/>
        <p:txBody>
          <a:bodyPr/>
          <a:lstStyle/>
          <a:p>
            <a:r>
              <a:rPr lang="en-FR" dirty="0"/>
              <a:t>The Software Verification Landscape</a:t>
            </a:r>
          </a:p>
        </p:txBody>
      </p:sp>
      <p:pic>
        <p:nvPicPr>
          <p:cNvPr id="6" name="sel4">
            <a:extLst>
              <a:ext uri="{FF2B5EF4-FFF2-40B4-BE49-F238E27FC236}">
                <a16:creationId xmlns:a16="http://schemas.microsoft.com/office/drawing/2014/main" id="{17D79924-360D-E6AF-7611-C4825BE517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9362" y="2392856"/>
            <a:ext cx="1270000" cy="1270000"/>
          </a:xfrm>
          <a:prstGeom prst="rect">
            <a:avLst/>
          </a:prstGeom>
        </p:spPr>
      </p:pic>
      <p:sp>
        <p:nvSpPr>
          <p:cNvPr id="7" name="IronFleet">
            <a:extLst>
              <a:ext uri="{FF2B5EF4-FFF2-40B4-BE49-F238E27FC236}">
                <a16:creationId xmlns:a16="http://schemas.microsoft.com/office/drawing/2014/main" id="{5013D714-6531-B08E-029C-E3360321E441}"/>
              </a:ext>
            </a:extLst>
          </p:cNvPr>
          <p:cNvSpPr txBox="1"/>
          <p:nvPr/>
        </p:nvSpPr>
        <p:spPr>
          <a:xfrm>
            <a:off x="9395451" y="2149092"/>
            <a:ext cx="2097156" cy="923330"/>
          </a:xfrm>
          <a:prstGeom prst="rect">
            <a:avLst/>
          </a:prstGeom>
          <a:noFill/>
        </p:spPr>
        <p:txBody>
          <a:bodyPr wrap="square" rtlCol="0">
            <a:spAutoFit/>
          </a:bodyPr>
          <a:lstStyle/>
          <a:p>
            <a:pPr algn="ctr"/>
            <a:r>
              <a:rPr lang="en-FR" b="1" dirty="0"/>
              <a:t>IronFleet</a:t>
            </a:r>
          </a:p>
          <a:p>
            <a:pPr algn="ctr"/>
            <a:r>
              <a:rPr lang="en-FR" dirty="0"/>
              <a:t>(distributed </a:t>
            </a:r>
            <a:r>
              <a:rPr lang="en-GB" sz="1800" dirty="0">
                <a:effectLst/>
                <a:latin typeface="NimbusRomNo9L"/>
              </a:rPr>
              <a:t>key-value store</a:t>
            </a:r>
            <a:r>
              <a:rPr lang="en-FR" sz="1800" dirty="0">
                <a:effectLst/>
                <a:latin typeface="NimbusRomNo9L"/>
              </a:rPr>
              <a:t>)</a:t>
            </a:r>
            <a:endParaRPr lang="en-GB" dirty="0"/>
          </a:p>
        </p:txBody>
      </p:sp>
      <p:pic>
        <p:nvPicPr>
          <p:cNvPr id="9" name="CertiKOS">
            <a:extLst>
              <a:ext uri="{FF2B5EF4-FFF2-40B4-BE49-F238E27FC236}">
                <a16:creationId xmlns:a16="http://schemas.microsoft.com/office/drawing/2014/main" id="{575AF879-6CE9-A3F7-2AFE-09522D57FB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450" y="2737406"/>
            <a:ext cx="953524" cy="953524"/>
          </a:xfrm>
          <a:prstGeom prst="rect">
            <a:avLst/>
          </a:prstGeom>
        </p:spPr>
      </p:pic>
      <p:pic>
        <p:nvPicPr>
          <p:cNvPr id="11" name="Picture 10">
            <a:extLst>
              <a:ext uri="{FF2B5EF4-FFF2-40B4-BE49-F238E27FC236}">
                <a16:creationId xmlns:a16="http://schemas.microsoft.com/office/drawing/2014/main" id="{4266120F-B270-F415-7252-54E3C51EC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0471" y="3543790"/>
            <a:ext cx="478377" cy="478377"/>
          </a:xfrm>
          <a:prstGeom prst="rect">
            <a:avLst/>
          </a:prstGeom>
        </p:spPr>
      </p:pic>
      <p:sp>
        <p:nvSpPr>
          <p:cNvPr id="12" name="TextBox 11">
            <a:extLst>
              <a:ext uri="{FF2B5EF4-FFF2-40B4-BE49-F238E27FC236}">
                <a16:creationId xmlns:a16="http://schemas.microsoft.com/office/drawing/2014/main" id="{3C88FC0E-2D22-2E5C-7CEF-870357E3C4D9}"/>
              </a:ext>
            </a:extLst>
          </p:cNvPr>
          <p:cNvSpPr txBox="1"/>
          <p:nvPr/>
        </p:nvSpPr>
        <p:spPr>
          <a:xfrm>
            <a:off x="945101" y="3743066"/>
            <a:ext cx="2926781" cy="646331"/>
          </a:xfrm>
          <a:prstGeom prst="rect">
            <a:avLst/>
          </a:prstGeom>
          <a:noFill/>
        </p:spPr>
        <p:txBody>
          <a:bodyPr wrap="square" rtlCol="0">
            <a:spAutoFit/>
          </a:bodyPr>
          <a:lstStyle/>
          <a:p>
            <a:pPr algn="ctr"/>
            <a:r>
              <a:rPr lang="en-FR" b="1" dirty="0"/>
              <a:t>Hacl*</a:t>
            </a:r>
          </a:p>
          <a:p>
            <a:pPr algn="ctr"/>
            <a:r>
              <a:rPr lang="en-FR" dirty="0"/>
              <a:t>(cryptographic library)</a:t>
            </a:r>
          </a:p>
        </p:txBody>
      </p:sp>
      <p:sp>
        <p:nvSpPr>
          <p:cNvPr id="14" name="FiatCrypto">
            <a:extLst>
              <a:ext uri="{FF2B5EF4-FFF2-40B4-BE49-F238E27FC236}">
                <a16:creationId xmlns:a16="http://schemas.microsoft.com/office/drawing/2014/main" id="{C5698058-6734-5844-5AA4-BA6BDEC0F527}"/>
              </a:ext>
            </a:extLst>
          </p:cNvPr>
          <p:cNvSpPr txBox="1"/>
          <p:nvPr/>
        </p:nvSpPr>
        <p:spPr>
          <a:xfrm>
            <a:off x="3754102" y="3743066"/>
            <a:ext cx="2604027" cy="646331"/>
          </a:xfrm>
          <a:prstGeom prst="rect">
            <a:avLst/>
          </a:prstGeom>
          <a:noFill/>
        </p:spPr>
        <p:txBody>
          <a:bodyPr wrap="square" rtlCol="0">
            <a:spAutoFit/>
          </a:bodyPr>
          <a:lstStyle/>
          <a:p>
            <a:pPr algn="ctr"/>
            <a:r>
              <a:rPr lang="en-FR" b="1" dirty="0"/>
              <a:t>FiatCrypto</a:t>
            </a:r>
          </a:p>
          <a:p>
            <a:pPr algn="ctr"/>
            <a:r>
              <a:rPr lang="en-FR" dirty="0"/>
              <a:t>(cryptographic library)</a:t>
            </a:r>
          </a:p>
        </p:txBody>
      </p:sp>
      <p:sp>
        <p:nvSpPr>
          <p:cNvPr id="15" name="AWS LibCrypto">
            <a:extLst>
              <a:ext uri="{FF2B5EF4-FFF2-40B4-BE49-F238E27FC236}">
                <a16:creationId xmlns:a16="http://schemas.microsoft.com/office/drawing/2014/main" id="{F3218D28-4219-585B-D77A-FB465389C13C}"/>
              </a:ext>
            </a:extLst>
          </p:cNvPr>
          <p:cNvSpPr txBox="1"/>
          <p:nvPr/>
        </p:nvSpPr>
        <p:spPr>
          <a:xfrm>
            <a:off x="6240349" y="3743066"/>
            <a:ext cx="2733554" cy="646331"/>
          </a:xfrm>
          <a:prstGeom prst="rect">
            <a:avLst/>
          </a:prstGeom>
          <a:noFill/>
        </p:spPr>
        <p:txBody>
          <a:bodyPr wrap="square" rtlCol="0">
            <a:spAutoFit/>
          </a:bodyPr>
          <a:lstStyle/>
          <a:p>
            <a:pPr algn="ctr"/>
            <a:r>
              <a:rPr lang="en-FR" b="1" dirty="0"/>
              <a:t>AWS LibCrypto</a:t>
            </a:r>
          </a:p>
          <a:p>
            <a:pPr algn="ctr"/>
            <a:r>
              <a:rPr lang="en-FR" dirty="0"/>
              <a:t>(cryptographic library)</a:t>
            </a:r>
          </a:p>
        </p:txBody>
      </p:sp>
      <p:sp>
        <p:nvSpPr>
          <p:cNvPr id="16" name="Cedar">
            <a:extLst>
              <a:ext uri="{FF2B5EF4-FFF2-40B4-BE49-F238E27FC236}">
                <a16:creationId xmlns:a16="http://schemas.microsoft.com/office/drawing/2014/main" id="{F0191113-111B-7E9E-FFF0-BF21BB74EC79}"/>
              </a:ext>
            </a:extLst>
          </p:cNvPr>
          <p:cNvSpPr txBox="1"/>
          <p:nvPr/>
        </p:nvSpPr>
        <p:spPr>
          <a:xfrm>
            <a:off x="8856122" y="3743066"/>
            <a:ext cx="3240706" cy="923330"/>
          </a:xfrm>
          <a:prstGeom prst="rect">
            <a:avLst/>
          </a:prstGeom>
          <a:noFill/>
        </p:spPr>
        <p:txBody>
          <a:bodyPr wrap="square" rtlCol="0">
            <a:spAutoFit/>
          </a:bodyPr>
          <a:lstStyle/>
          <a:p>
            <a:pPr algn="ctr"/>
            <a:r>
              <a:rPr lang="en-FR" b="1" dirty="0"/>
              <a:t>Cedar</a:t>
            </a:r>
          </a:p>
          <a:p>
            <a:pPr algn="ctr"/>
            <a:r>
              <a:rPr lang="en-FR" dirty="0"/>
              <a:t>(policy language and authorization engine)</a:t>
            </a:r>
          </a:p>
        </p:txBody>
      </p:sp>
      <p:sp>
        <p:nvSpPr>
          <p:cNvPr id="22" name="Big verification projects">
            <a:extLst>
              <a:ext uri="{FF2B5EF4-FFF2-40B4-BE49-F238E27FC236}">
                <a16:creationId xmlns:a16="http://schemas.microsoft.com/office/drawing/2014/main" id="{06CDDCCA-7734-7101-2640-BEDADFB0A661}"/>
              </a:ext>
            </a:extLst>
          </p:cNvPr>
          <p:cNvSpPr txBox="1"/>
          <p:nvPr/>
        </p:nvSpPr>
        <p:spPr>
          <a:xfrm>
            <a:off x="1035731" y="1665632"/>
            <a:ext cx="4037071" cy="461665"/>
          </a:xfrm>
          <a:prstGeom prst="rect">
            <a:avLst/>
          </a:prstGeom>
          <a:noFill/>
        </p:spPr>
        <p:txBody>
          <a:bodyPr wrap="square" rtlCol="0">
            <a:spAutoFit/>
          </a:bodyPr>
          <a:lstStyle/>
          <a:p>
            <a:r>
              <a:rPr lang="en-FR" sz="2400" b="1" dirty="0"/>
              <a:t>Big verification projects:</a:t>
            </a:r>
          </a:p>
        </p:txBody>
      </p:sp>
      <p:sp>
        <p:nvSpPr>
          <p:cNvPr id="4" name="Compcert">
            <a:extLst>
              <a:ext uri="{FF2B5EF4-FFF2-40B4-BE49-F238E27FC236}">
                <a16:creationId xmlns:a16="http://schemas.microsoft.com/office/drawing/2014/main" id="{18449C95-0469-80DD-3AAE-3DD0297C9B0C}"/>
              </a:ext>
            </a:extLst>
          </p:cNvPr>
          <p:cNvSpPr txBox="1"/>
          <p:nvPr/>
        </p:nvSpPr>
        <p:spPr>
          <a:xfrm>
            <a:off x="945101" y="2149092"/>
            <a:ext cx="2926781" cy="646331"/>
          </a:xfrm>
          <a:prstGeom prst="rect">
            <a:avLst/>
          </a:prstGeom>
          <a:noFill/>
        </p:spPr>
        <p:txBody>
          <a:bodyPr wrap="square" rtlCol="0">
            <a:spAutoFit/>
          </a:bodyPr>
          <a:lstStyle/>
          <a:p>
            <a:pPr algn="ctr"/>
            <a:r>
              <a:rPr lang="en-FR" b="1" dirty="0"/>
              <a:t>CompCert</a:t>
            </a:r>
          </a:p>
          <a:p>
            <a:pPr algn="ctr"/>
            <a:r>
              <a:rPr lang="en-FR" dirty="0"/>
              <a:t>(optimizing C compiler)</a:t>
            </a:r>
          </a:p>
        </p:txBody>
      </p:sp>
      <p:pic>
        <p:nvPicPr>
          <p:cNvPr id="46" name="Picture 45">
            <a:extLst>
              <a:ext uri="{FF2B5EF4-FFF2-40B4-BE49-F238E27FC236}">
                <a16:creationId xmlns:a16="http://schemas.microsoft.com/office/drawing/2014/main" id="{07143344-A7AF-35AE-4FFC-3A8F76B854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1514" y="4523486"/>
            <a:ext cx="502576" cy="502576"/>
          </a:xfrm>
          <a:prstGeom prst="rect">
            <a:avLst/>
          </a:prstGeom>
        </p:spPr>
      </p:pic>
      <p:pic>
        <p:nvPicPr>
          <p:cNvPr id="50" name="Picture 49">
            <a:extLst>
              <a:ext uri="{FF2B5EF4-FFF2-40B4-BE49-F238E27FC236}">
                <a16:creationId xmlns:a16="http://schemas.microsoft.com/office/drawing/2014/main" id="{A7CB340B-C548-42ED-BF55-0D93B71606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7190" y="4530372"/>
            <a:ext cx="719872" cy="430798"/>
          </a:xfrm>
          <a:prstGeom prst="rect">
            <a:avLst/>
          </a:prstGeom>
        </p:spPr>
      </p:pic>
      <p:pic>
        <p:nvPicPr>
          <p:cNvPr id="51" name="Picture 50">
            <a:extLst>
              <a:ext uri="{FF2B5EF4-FFF2-40B4-BE49-F238E27FC236}">
                <a16:creationId xmlns:a16="http://schemas.microsoft.com/office/drawing/2014/main" id="{38AC63D3-D96F-5A90-5C2A-4F03538BD2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4056" y="4719264"/>
            <a:ext cx="719872" cy="430798"/>
          </a:xfrm>
          <a:prstGeom prst="rect">
            <a:avLst/>
          </a:prstGeom>
        </p:spPr>
      </p:pic>
      <p:pic>
        <p:nvPicPr>
          <p:cNvPr id="56" name="Picture 55">
            <a:extLst>
              <a:ext uri="{FF2B5EF4-FFF2-40B4-BE49-F238E27FC236}">
                <a16:creationId xmlns:a16="http://schemas.microsoft.com/office/drawing/2014/main" id="{809D004F-FA8E-20CD-067F-1DD56E16FA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8380" y="4471392"/>
            <a:ext cx="391096" cy="427647"/>
          </a:xfrm>
          <a:prstGeom prst="rect">
            <a:avLst/>
          </a:prstGeom>
        </p:spPr>
      </p:pic>
      <p:pic>
        <p:nvPicPr>
          <p:cNvPr id="60" name="Picture 59">
            <a:extLst>
              <a:ext uri="{FF2B5EF4-FFF2-40B4-BE49-F238E27FC236}">
                <a16:creationId xmlns:a16="http://schemas.microsoft.com/office/drawing/2014/main" id="{303D3022-CC2D-870F-B2F2-4158257743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4140" y="2875580"/>
            <a:ext cx="596862" cy="253319"/>
          </a:xfrm>
          <a:prstGeom prst="rect">
            <a:avLst/>
          </a:prstGeom>
        </p:spPr>
      </p:pic>
      <p:pic>
        <p:nvPicPr>
          <p:cNvPr id="62" name="Picture 61">
            <a:extLst>
              <a:ext uri="{FF2B5EF4-FFF2-40B4-BE49-F238E27FC236}">
                <a16:creationId xmlns:a16="http://schemas.microsoft.com/office/drawing/2014/main" id="{4183639D-18E1-5F58-DB94-5DEE25FBD9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60488" y="4503249"/>
            <a:ext cx="391096" cy="391096"/>
          </a:xfrm>
          <a:prstGeom prst="rect">
            <a:avLst/>
          </a:prstGeom>
        </p:spPr>
      </p:pic>
      <p:pic>
        <p:nvPicPr>
          <p:cNvPr id="64" name="Picture 63">
            <a:extLst>
              <a:ext uri="{FF2B5EF4-FFF2-40B4-BE49-F238E27FC236}">
                <a16:creationId xmlns:a16="http://schemas.microsoft.com/office/drawing/2014/main" id="{B771C736-7E81-6A56-ABD8-15F138023F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16811" y="4391583"/>
            <a:ext cx="308878" cy="421490"/>
          </a:xfrm>
          <a:prstGeom prst="rect">
            <a:avLst/>
          </a:prstGeom>
        </p:spPr>
      </p:pic>
      <p:sp>
        <p:nvSpPr>
          <p:cNvPr id="3" name="Compcert">
            <a:extLst>
              <a:ext uri="{FF2B5EF4-FFF2-40B4-BE49-F238E27FC236}">
                <a16:creationId xmlns:a16="http://schemas.microsoft.com/office/drawing/2014/main" id="{D22AED84-3E6C-E490-C2A9-5D39B9410E6C}"/>
              </a:ext>
            </a:extLst>
          </p:cNvPr>
          <p:cNvSpPr txBox="1"/>
          <p:nvPr/>
        </p:nvSpPr>
        <p:spPr>
          <a:xfrm>
            <a:off x="3910971" y="2149092"/>
            <a:ext cx="2926781" cy="646331"/>
          </a:xfrm>
          <a:prstGeom prst="rect">
            <a:avLst/>
          </a:prstGeom>
          <a:noFill/>
        </p:spPr>
        <p:txBody>
          <a:bodyPr wrap="square" rtlCol="0">
            <a:spAutoFit/>
          </a:bodyPr>
          <a:lstStyle/>
          <a:p>
            <a:pPr algn="ctr"/>
            <a:r>
              <a:rPr lang="en-FR" b="1" dirty="0"/>
              <a:t>seL4</a:t>
            </a:r>
          </a:p>
          <a:p>
            <a:pPr algn="ctr"/>
            <a:r>
              <a:rPr lang="en-FR" dirty="0"/>
              <a:t>(micro kernel)</a:t>
            </a:r>
          </a:p>
        </p:txBody>
      </p:sp>
      <p:sp>
        <p:nvSpPr>
          <p:cNvPr id="5" name="Compcert">
            <a:extLst>
              <a:ext uri="{FF2B5EF4-FFF2-40B4-BE49-F238E27FC236}">
                <a16:creationId xmlns:a16="http://schemas.microsoft.com/office/drawing/2014/main" id="{23700B46-3207-CBAB-40A9-90A61AA70F7E}"/>
              </a:ext>
            </a:extLst>
          </p:cNvPr>
          <p:cNvSpPr txBox="1"/>
          <p:nvPr/>
        </p:nvSpPr>
        <p:spPr>
          <a:xfrm>
            <a:off x="6350095" y="2149092"/>
            <a:ext cx="2926781" cy="646331"/>
          </a:xfrm>
          <a:prstGeom prst="rect">
            <a:avLst/>
          </a:prstGeom>
          <a:noFill/>
        </p:spPr>
        <p:txBody>
          <a:bodyPr wrap="square" rtlCol="0">
            <a:spAutoFit/>
          </a:bodyPr>
          <a:lstStyle/>
          <a:p>
            <a:pPr algn="ctr"/>
            <a:r>
              <a:rPr lang="en-FR" b="1" dirty="0"/>
              <a:t>CertIKOS</a:t>
            </a:r>
          </a:p>
          <a:p>
            <a:pPr algn="ctr"/>
            <a:r>
              <a:rPr lang="en-FR" dirty="0"/>
              <a:t>(micro kernel)</a:t>
            </a:r>
          </a:p>
        </p:txBody>
      </p:sp>
      <p:sp>
        <p:nvSpPr>
          <p:cNvPr id="8" name="TextBox 7">
            <a:extLst>
              <a:ext uri="{FF2B5EF4-FFF2-40B4-BE49-F238E27FC236}">
                <a16:creationId xmlns:a16="http://schemas.microsoft.com/office/drawing/2014/main" id="{18923E17-DF4A-D31C-8D05-91C80D123BE6}"/>
              </a:ext>
            </a:extLst>
          </p:cNvPr>
          <p:cNvSpPr txBox="1"/>
          <p:nvPr/>
        </p:nvSpPr>
        <p:spPr>
          <a:xfrm>
            <a:off x="100208" y="5202692"/>
            <a:ext cx="6300992" cy="461665"/>
          </a:xfrm>
          <a:prstGeom prst="rect">
            <a:avLst/>
          </a:prstGeom>
          <a:noFill/>
        </p:spPr>
        <p:txBody>
          <a:bodyPr wrap="square" rtlCol="0">
            <a:spAutoFit/>
          </a:bodyPr>
          <a:lstStyle/>
          <a:p>
            <a:pPr algn="r"/>
            <a:r>
              <a:rPr lang="en-FR" sz="2400" b="1" dirty="0"/>
              <a:t>We </a:t>
            </a:r>
            <a:r>
              <a:rPr lang="en-FR" sz="2400" b="1" i="1" dirty="0"/>
              <a:t>can</a:t>
            </a:r>
            <a:r>
              <a:rPr lang="en-FR" sz="2400" b="1" dirty="0"/>
              <a:t> verify real-world programs!</a:t>
            </a:r>
          </a:p>
        </p:txBody>
      </p:sp>
      <p:sp>
        <p:nvSpPr>
          <p:cNvPr id="10" name="TextBox 9">
            <a:extLst>
              <a:ext uri="{FF2B5EF4-FFF2-40B4-BE49-F238E27FC236}">
                <a16:creationId xmlns:a16="http://schemas.microsoft.com/office/drawing/2014/main" id="{CCDEFBCF-CCDD-1D67-314E-34A0322E02B2}"/>
              </a:ext>
            </a:extLst>
          </p:cNvPr>
          <p:cNvSpPr txBox="1"/>
          <p:nvPr/>
        </p:nvSpPr>
        <p:spPr>
          <a:xfrm>
            <a:off x="7426830" y="6047920"/>
            <a:ext cx="3172971" cy="461665"/>
          </a:xfrm>
          <a:prstGeom prst="rect">
            <a:avLst/>
          </a:prstGeom>
          <a:noFill/>
        </p:spPr>
        <p:txBody>
          <a:bodyPr wrap="square" rtlCol="0">
            <a:spAutoFit/>
          </a:bodyPr>
          <a:lstStyle/>
          <a:p>
            <a:r>
              <a:rPr lang="en-FR" sz="2400" b="1" dirty="0"/>
              <a:t>How do we scale?</a:t>
            </a:r>
          </a:p>
        </p:txBody>
      </p:sp>
      <p:sp>
        <p:nvSpPr>
          <p:cNvPr id="13" name="TextBox 12">
            <a:extLst>
              <a:ext uri="{FF2B5EF4-FFF2-40B4-BE49-F238E27FC236}">
                <a16:creationId xmlns:a16="http://schemas.microsoft.com/office/drawing/2014/main" id="{9E5A61D2-8961-0879-3C9B-63D1B6E064FC}"/>
              </a:ext>
            </a:extLst>
          </p:cNvPr>
          <p:cNvSpPr txBox="1"/>
          <p:nvPr/>
        </p:nvSpPr>
        <p:spPr>
          <a:xfrm>
            <a:off x="6295548" y="5202692"/>
            <a:ext cx="5321713" cy="461665"/>
          </a:xfrm>
          <a:prstGeom prst="rect">
            <a:avLst/>
          </a:prstGeom>
          <a:noFill/>
        </p:spPr>
        <p:txBody>
          <a:bodyPr wrap="square" rtlCol="0">
            <a:spAutoFit/>
          </a:bodyPr>
          <a:lstStyle/>
          <a:p>
            <a:r>
              <a:rPr lang="en-FR" sz="2400" b="1" dirty="0"/>
              <a:t>And strong empirical guarantees!</a:t>
            </a:r>
          </a:p>
        </p:txBody>
      </p:sp>
      <p:sp>
        <p:nvSpPr>
          <p:cNvPr id="17" name="TextBox 16">
            <a:extLst>
              <a:ext uri="{FF2B5EF4-FFF2-40B4-BE49-F238E27FC236}">
                <a16:creationId xmlns:a16="http://schemas.microsoft.com/office/drawing/2014/main" id="{79B0D2A6-40BE-37A7-81CC-71E21924DCCA}"/>
              </a:ext>
            </a:extLst>
          </p:cNvPr>
          <p:cNvSpPr txBox="1"/>
          <p:nvPr/>
        </p:nvSpPr>
        <p:spPr>
          <a:xfrm>
            <a:off x="1958540" y="6047920"/>
            <a:ext cx="5546044" cy="461665"/>
          </a:xfrm>
          <a:prstGeom prst="rect">
            <a:avLst/>
          </a:prstGeom>
          <a:noFill/>
        </p:spPr>
        <p:txBody>
          <a:bodyPr wrap="square" rtlCol="0">
            <a:spAutoFit/>
          </a:bodyPr>
          <a:lstStyle/>
          <a:p>
            <a:pPr algn="r"/>
            <a:r>
              <a:rPr lang="en-FR" sz="2400" b="1" dirty="0"/>
              <a:t>But verification is labour intensive…</a:t>
            </a:r>
          </a:p>
        </p:txBody>
      </p:sp>
      <p:sp>
        <p:nvSpPr>
          <p:cNvPr id="18" name="Slide Number Placeholder 17">
            <a:extLst>
              <a:ext uri="{FF2B5EF4-FFF2-40B4-BE49-F238E27FC236}">
                <a16:creationId xmlns:a16="http://schemas.microsoft.com/office/drawing/2014/main" id="{164756C4-A03F-CF38-5A32-73CE4DD2DED4}"/>
              </a:ext>
            </a:extLst>
          </p:cNvPr>
          <p:cNvSpPr>
            <a:spLocks noGrp="1"/>
          </p:cNvSpPr>
          <p:nvPr>
            <p:ph type="sldNum" sz="quarter" idx="12"/>
          </p:nvPr>
        </p:nvSpPr>
        <p:spPr/>
        <p:txBody>
          <a:bodyPr/>
          <a:lstStyle/>
          <a:p>
            <a:fld id="{515FE655-FEAC-4907-96EE-E5DDF44A632D}" type="slidenum">
              <a:rPr lang="en-US" smtClean="0"/>
              <a:t>7</a:t>
            </a:fld>
            <a:endParaRPr lang="en-US"/>
          </a:p>
        </p:txBody>
      </p:sp>
      <p:sp>
        <p:nvSpPr>
          <p:cNvPr id="19" name="TextBox 18">
            <a:extLst>
              <a:ext uri="{FF2B5EF4-FFF2-40B4-BE49-F238E27FC236}">
                <a16:creationId xmlns:a16="http://schemas.microsoft.com/office/drawing/2014/main" id="{BFEE9D51-9189-D287-C4D6-9D617F183925}"/>
              </a:ext>
            </a:extLst>
          </p:cNvPr>
          <p:cNvSpPr txBox="1"/>
          <p:nvPr/>
        </p:nvSpPr>
        <p:spPr>
          <a:xfrm>
            <a:off x="2651584" y="5625306"/>
            <a:ext cx="6974753" cy="461665"/>
          </a:xfrm>
          <a:prstGeom prst="rect">
            <a:avLst/>
          </a:prstGeom>
          <a:noFill/>
        </p:spPr>
        <p:txBody>
          <a:bodyPr wrap="square" rtlCol="0">
            <a:spAutoFit/>
          </a:bodyPr>
          <a:lstStyle/>
          <a:p>
            <a:pPr algn="ctr"/>
            <a:r>
              <a:rPr lang="en-FR" sz="2400" b="1" dirty="0"/>
              <a:t>Let’s write programs in Rust and verify them!</a:t>
            </a:r>
          </a:p>
        </p:txBody>
      </p:sp>
    </p:spTree>
    <p:extLst>
      <p:ext uri="{BB962C8B-B14F-4D97-AF65-F5344CB8AC3E}">
        <p14:creationId xmlns:p14="http://schemas.microsoft.com/office/powerpoint/2010/main" val="298303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A52B-CC8B-F620-8A2F-5B25172146BE}"/>
            </a:ext>
          </a:extLst>
        </p:cNvPr>
        <p:cNvGrpSpPr/>
        <p:nvPr/>
      </p:nvGrpSpPr>
      <p:grpSpPr>
        <a:xfrm>
          <a:off x="0" y="0"/>
          <a:ext cx="0" cy="0"/>
          <a:chOff x="0" y="0"/>
          <a:chExt cx="0" cy="0"/>
        </a:xfrm>
      </p:grpSpPr>
      <p:pic>
        <p:nvPicPr>
          <p:cNvPr id="26" name="Picture 2" descr="F* (programming language) - Wikipedia">
            <a:extLst>
              <a:ext uri="{FF2B5EF4-FFF2-40B4-BE49-F238E27FC236}">
                <a16:creationId xmlns:a16="http://schemas.microsoft.com/office/drawing/2014/main" id="{BB97B302-092B-D54F-03E3-C04828820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56" y="339530"/>
            <a:ext cx="1114222" cy="11142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E7F2ED-E422-E130-1896-12084FBD6A17}"/>
              </a:ext>
            </a:extLst>
          </p:cNvPr>
          <p:cNvSpPr>
            <a:spLocks noGrp="1"/>
          </p:cNvSpPr>
          <p:nvPr>
            <p:ph type="title"/>
          </p:nvPr>
        </p:nvSpPr>
        <p:spPr>
          <a:xfrm>
            <a:off x="838200" y="365125"/>
            <a:ext cx="11353800" cy="1325563"/>
          </a:xfrm>
        </p:spPr>
        <p:txBody>
          <a:bodyPr/>
          <a:lstStyle/>
          <a:p>
            <a:r>
              <a:rPr lang="en-FR" dirty="0"/>
              <a:t>My Verification Journey</a:t>
            </a:r>
          </a:p>
        </p:txBody>
      </p:sp>
      <p:sp>
        <p:nvSpPr>
          <p:cNvPr id="34" name="TextBox 33">
            <a:extLst>
              <a:ext uri="{FF2B5EF4-FFF2-40B4-BE49-F238E27FC236}">
                <a16:creationId xmlns:a16="http://schemas.microsoft.com/office/drawing/2014/main" id="{58584309-148F-10C7-08FA-341F39A91CE6}"/>
              </a:ext>
            </a:extLst>
          </p:cNvPr>
          <p:cNvSpPr txBox="1"/>
          <p:nvPr/>
        </p:nvSpPr>
        <p:spPr>
          <a:xfrm>
            <a:off x="303137" y="2424519"/>
            <a:ext cx="5456567" cy="646331"/>
          </a:xfrm>
          <a:prstGeom prst="rect">
            <a:avLst/>
          </a:prstGeom>
          <a:noFill/>
        </p:spPr>
        <p:txBody>
          <a:bodyPr wrap="square" rtlCol="0">
            <a:spAutoFit/>
          </a:bodyPr>
          <a:lstStyle/>
          <a:p>
            <a:r>
              <a:rPr lang="en-FR" dirty="0"/>
              <a:t>Noise: family of 59+ protocols (used by WhatsApp, WireGuard, Signal)</a:t>
            </a:r>
          </a:p>
        </p:txBody>
      </p:sp>
      <p:sp>
        <p:nvSpPr>
          <p:cNvPr id="35" name="TextBox 34">
            <a:extLst>
              <a:ext uri="{FF2B5EF4-FFF2-40B4-BE49-F238E27FC236}">
                <a16:creationId xmlns:a16="http://schemas.microsoft.com/office/drawing/2014/main" id="{2A779C05-3B05-AD85-D3F5-1E9BEA59DAF6}"/>
              </a:ext>
            </a:extLst>
          </p:cNvPr>
          <p:cNvSpPr txBox="1"/>
          <p:nvPr/>
        </p:nvSpPr>
        <p:spPr>
          <a:xfrm>
            <a:off x="292606" y="1872229"/>
            <a:ext cx="5835149" cy="400110"/>
          </a:xfrm>
          <a:prstGeom prst="rect">
            <a:avLst/>
          </a:prstGeom>
          <a:noFill/>
        </p:spPr>
        <p:txBody>
          <a:bodyPr wrap="square" rtlCol="0">
            <a:spAutoFit/>
          </a:bodyPr>
          <a:lstStyle/>
          <a:p>
            <a:r>
              <a:rPr lang="en-FR" sz="2000" b="1" dirty="0"/>
              <a:t>Noise* - Verified Protocol Implementations</a:t>
            </a:r>
          </a:p>
        </p:txBody>
      </p:sp>
      <p:pic>
        <p:nvPicPr>
          <p:cNvPr id="48" name="Hash 2">
            <a:extLst>
              <a:ext uri="{FF2B5EF4-FFF2-40B4-BE49-F238E27FC236}">
                <a16:creationId xmlns:a16="http://schemas.microsoft.com/office/drawing/2014/main" id="{66BE6EF0-711D-336C-89F8-7BB537179C28}"/>
              </a:ext>
            </a:extLst>
          </p:cNvPr>
          <p:cNvPicPr>
            <a:picLocks noChangeAspect="1"/>
          </p:cNvPicPr>
          <p:nvPr/>
        </p:nvPicPr>
        <p:blipFill>
          <a:blip r:embed="rId4"/>
          <a:stretch>
            <a:fillRect/>
          </a:stretch>
        </p:blipFill>
        <p:spPr>
          <a:xfrm>
            <a:off x="6152828" y="2532915"/>
            <a:ext cx="5805451" cy="1693912"/>
          </a:xfrm>
          <a:prstGeom prst="rect">
            <a:avLst/>
          </a:prstGeom>
        </p:spPr>
      </p:pic>
      <p:pic>
        <p:nvPicPr>
          <p:cNvPr id="49" name="Hash 3">
            <a:extLst>
              <a:ext uri="{FF2B5EF4-FFF2-40B4-BE49-F238E27FC236}">
                <a16:creationId xmlns:a16="http://schemas.microsoft.com/office/drawing/2014/main" id="{CE0E3AB3-8B40-E915-FB4F-98194480854D}"/>
              </a:ext>
            </a:extLst>
          </p:cNvPr>
          <p:cNvPicPr>
            <a:picLocks noChangeAspect="1"/>
          </p:cNvPicPr>
          <p:nvPr/>
        </p:nvPicPr>
        <p:blipFill>
          <a:blip r:embed="rId5"/>
          <a:stretch>
            <a:fillRect/>
          </a:stretch>
        </p:blipFill>
        <p:spPr>
          <a:xfrm>
            <a:off x="6280278" y="2426689"/>
            <a:ext cx="5608585" cy="1734887"/>
          </a:xfrm>
          <a:prstGeom prst="rect">
            <a:avLst/>
          </a:prstGeom>
          <a:ln>
            <a:solidFill>
              <a:schemeClr val="tx1"/>
            </a:solidFill>
          </a:ln>
        </p:spPr>
      </p:pic>
      <p:pic>
        <p:nvPicPr>
          <p:cNvPr id="51" name="Python Logo">
            <a:extLst>
              <a:ext uri="{FF2B5EF4-FFF2-40B4-BE49-F238E27FC236}">
                <a16:creationId xmlns:a16="http://schemas.microsoft.com/office/drawing/2014/main" id="{D2BFB9E8-1E4B-8ED2-4063-E3AC5C711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9439" y="1545040"/>
            <a:ext cx="813659" cy="889702"/>
          </a:xfrm>
          <a:prstGeom prst="rect">
            <a:avLst/>
          </a:prstGeom>
        </p:spPr>
      </p:pic>
      <p:pic>
        <p:nvPicPr>
          <p:cNvPr id="52" name="Github issue">
            <a:extLst>
              <a:ext uri="{FF2B5EF4-FFF2-40B4-BE49-F238E27FC236}">
                <a16:creationId xmlns:a16="http://schemas.microsoft.com/office/drawing/2014/main" id="{5123FE4D-6B91-87D7-7168-5E3521ACD4D5}"/>
              </a:ext>
            </a:extLst>
          </p:cNvPr>
          <p:cNvPicPr>
            <a:picLocks noChangeAspect="1"/>
          </p:cNvPicPr>
          <p:nvPr/>
        </p:nvPicPr>
        <p:blipFill>
          <a:blip r:embed="rId7"/>
          <a:stretch>
            <a:fillRect/>
          </a:stretch>
        </p:blipFill>
        <p:spPr>
          <a:xfrm>
            <a:off x="6172574" y="2427627"/>
            <a:ext cx="5797558" cy="665503"/>
          </a:xfrm>
          <a:prstGeom prst="rect">
            <a:avLst/>
          </a:prstGeom>
        </p:spPr>
      </p:pic>
      <p:pic>
        <p:nvPicPr>
          <p:cNvPr id="53" name="Github PR">
            <a:extLst>
              <a:ext uri="{FF2B5EF4-FFF2-40B4-BE49-F238E27FC236}">
                <a16:creationId xmlns:a16="http://schemas.microsoft.com/office/drawing/2014/main" id="{99E16DA2-E6B7-FF46-AC8D-6729209B9871}"/>
              </a:ext>
            </a:extLst>
          </p:cNvPr>
          <p:cNvPicPr>
            <a:picLocks noChangeAspect="1"/>
          </p:cNvPicPr>
          <p:nvPr/>
        </p:nvPicPr>
        <p:blipFill>
          <a:blip r:embed="rId8"/>
          <a:stretch>
            <a:fillRect/>
          </a:stretch>
        </p:blipFill>
        <p:spPr>
          <a:xfrm>
            <a:off x="6154727" y="3211440"/>
            <a:ext cx="5835150" cy="964312"/>
          </a:xfrm>
          <a:prstGeom prst="rect">
            <a:avLst/>
          </a:prstGeom>
        </p:spPr>
      </p:pic>
      <p:sp>
        <p:nvSpPr>
          <p:cNvPr id="55" name="TextBox 54">
            <a:extLst>
              <a:ext uri="{FF2B5EF4-FFF2-40B4-BE49-F238E27FC236}">
                <a16:creationId xmlns:a16="http://schemas.microsoft.com/office/drawing/2014/main" id="{1860887A-3166-638A-0EFD-6B330DD71938}"/>
              </a:ext>
            </a:extLst>
          </p:cNvPr>
          <p:cNvSpPr txBox="1"/>
          <p:nvPr/>
        </p:nvSpPr>
        <p:spPr>
          <a:xfrm>
            <a:off x="6280278" y="4261270"/>
            <a:ext cx="5835150" cy="646331"/>
          </a:xfrm>
          <a:prstGeom prst="rect">
            <a:avLst/>
          </a:prstGeom>
          <a:noFill/>
        </p:spPr>
        <p:txBody>
          <a:bodyPr wrap="square" rtlCol="0">
            <a:spAutoFit/>
          </a:bodyPr>
          <a:lstStyle/>
          <a:p>
            <a:r>
              <a:rPr lang="en-FR" dirty="0"/>
              <a:t>Verified implementations of streaming hash APIs in F*</a:t>
            </a:r>
          </a:p>
          <a:p>
            <a:r>
              <a:rPr lang="en-FR" dirty="0"/>
              <a:t>Use lightweight DSL to generate zero-cost encoding</a:t>
            </a:r>
          </a:p>
        </p:txBody>
      </p:sp>
      <p:sp>
        <p:nvSpPr>
          <p:cNvPr id="3" name="Slide Number Placeholder 2">
            <a:extLst>
              <a:ext uri="{FF2B5EF4-FFF2-40B4-BE49-F238E27FC236}">
                <a16:creationId xmlns:a16="http://schemas.microsoft.com/office/drawing/2014/main" id="{1ED9092F-FAA4-3D32-EBC1-20BCCE25E153}"/>
              </a:ext>
            </a:extLst>
          </p:cNvPr>
          <p:cNvSpPr>
            <a:spLocks noGrp="1"/>
          </p:cNvSpPr>
          <p:nvPr>
            <p:ph type="sldNum" sz="quarter" idx="12"/>
          </p:nvPr>
        </p:nvSpPr>
        <p:spPr/>
        <p:txBody>
          <a:bodyPr/>
          <a:lstStyle/>
          <a:p>
            <a:fld id="{515FE655-FEAC-4907-96EE-E5DDF44A632D}" type="slidenum">
              <a:rPr lang="en-US" smtClean="0"/>
              <a:t>8</a:t>
            </a:fld>
            <a:endParaRPr lang="en-US" dirty="0"/>
          </a:p>
        </p:txBody>
      </p:sp>
      <p:sp>
        <p:nvSpPr>
          <p:cNvPr id="4" name="TextBox 3">
            <a:extLst>
              <a:ext uri="{FF2B5EF4-FFF2-40B4-BE49-F238E27FC236}">
                <a16:creationId xmlns:a16="http://schemas.microsoft.com/office/drawing/2014/main" id="{304485D1-6535-B9B8-8E49-932ABE925B5C}"/>
              </a:ext>
            </a:extLst>
          </p:cNvPr>
          <p:cNvSpPr txBox="1"/>
          <p:nvPr/>
        </p:nvSpPr>
        <p:spPr>
          <a:xfrm>
            <a:off x="6096000" y="1872229"/>
            <a:ext cx="5608585" cy="400110"/>
          </a:xfrm>
          <a:prstGeom prst="rect">
            <a:avLst/>
          </a:prstGeom>
          <a:noFill/>
        </p:spPr>
        <p:txBody>
          <a:bodyPr wrap="square" rtlCol="0">
            <a:spAutoFit/>
          </a:bodyPr>
          <a:lstStyle/>
          <a:p>
            <a:r>
              <a:rPr lang="en-FR" sz="2000" b="1" dirty="0"/>
              <a:t>Streaming Hash Implementations</a:t>
            </a:r>
          </a:p>
        </p:txBody>
      </p:sp>
      <p:grpSp>
        <p:nvGrpSpPr>
          <p:cNvPr id="6" name="Noise* compiler">
            <a:extLst>
              <a:ext uri="{FF2B5EF4-FFF2-40B4-BE49-F238E27FC236}">
                <a16:creationId xmlns:a16="http://schemas.microsoft.com/office/drawing/2014/main" id="{7FE458BC-EDB5-560E-580C-A7842C6E5FA4}"/>
              </a:ext>
            </a:extLst>
          </p:cNvPr>
          <p:cNvGrpSpPr/>
          <p:nvPr/>
        </p:nvGrpSpPr>
        <p:grpSpPr>
          <a:xfrm>
            <a:off x="1653854" y="3653630"/>
            <a:ext cx="1356332" cy="1816559"/>
            <a:chOff x="1653854" y="3653630"/>
            <a:chExt cx="1356332" cy="1816559"/>
          </a:xfrm>
        </p:grpSpPr>
        <p:sp>
          <p:nvSpPr>
            <p:cNvPr id="17" name="MIR arrow no text">
              <a:extLst>
                <a:ext uri="{FF2B5EF4-FFF2-40B4-BE49-F238E27FC236}">
                  <a16:creationId xmlns:a16="http://schemas.microsoft.com/office/drawing/2014/main" id="{2043BAC6-9B8A-212E-982E-C2702BF40526}"/>
                </a:ext>
              </a:extLst>
            </p:cNvPr>
            <p:cNvSpPr/>
            <p:nvPr/>
          </p:nvSpPr>
          <p:spPr>
            <a:xfrm rot="3600000">
              <a:off x="1603731" y="4051121"/>
              <a:ext cx="978761" cy="3268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p>
          </p:txBody>
        </p:sp>
        <p:sp>
          <p:nvSpPr>
            <p:cNvPr id="20" name="MIR arrow no text">
              <a:extLst>
                <a:ext uri="{FF2B5EF4-FFF2-40B4-BE49-F238E27FC236}">
                  <a16:creationId xmlns:a16="http://schemas.microsoft.com/office/drawing/2014/main" id="{7A6C1C3E-5231-B39A-3840-41B7DDE6F521}"/>
                </a:ext>
              </a:extLst>
            </p:cNvPr>
            <p:cNvSpPr/>
            <p:nvPr/>
          </p:nvSpPr>
          <p:spPr>
            <a:xfrm rot="5400000">
              <a:off x="1845301" y="4817381"/>
              <a:ext cx="978761" cy="3268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p>
          </p:txBody>
        </p:sp>
        <p:sp>
          <p:nvSpPr>
            <p:cNvPr id="12" name="MIR arrow no text">
              <a:extLst>
                <a:ext uri="{FF2B5EF4-FFF2-40B4-BE49-F238E27FC236}">
                  <a16:creationId xmlns:a16="http://schemas.microsoft.com/office/drawing/2014/main" id="{6895EDE1-B0D4-9F25-377F-BB3BD7115D62}"/>
                </a:ext>
              </a:extLst>
            </p:cNvPr>
            <p:cNvSpPr/>
            <p:nvPr/>
          </p:nvSpPr>
          <p:spPr>
            <a:xfrm rot="5400000">
              <a:off x="1848429" y="3979583"/>
              <a:ext cx="978761" cy="3268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p>
          </p:txBody>
        </p:sp>
        <p:sp>
          <p:nvSpPr>
            <p:cNvPr id="19" name="MIR arrow no text">
              <a:extLst>
                <a:ext uri="{FF2B5EF4-FFF2-40B4-BE49-F238E27FC236}">
                  <a16:creationId xmlns:a16="http://schemas.microsoft.com/office/drawing/2014/main" id="{1019A9F1-37F2-BF1A-9788-43F44D219BFE}"/>
                </a:ext>
              </a:extLst>
            </p:cNvPr>
            <p:cNvSpPr/>
            <p:nvPr/>
          </p:nvSpPr>
          <p:spPr>
            <a:xfrm rot="7200000">
              <a:off x="2093128" y="4037667"/>
              <a:ext cx="978761" cy="3268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dirty="0"/>
            </a:p>
          </p:txBody>
        </p:sp>
        <p:sp>
          <p:nvSpPr>
            <p:cNvPr id="13" name="Middle Rectange">
              <a:extLst>
                <a:ext uri="{FF2B5EF4-FFF2-40B4-BE49-F238E27FC236}">
                  <a16:creationId xmlns:a16="http://schemas.microsoft.com/office/drawing/2014/main" id="{0EDCB1C2-5036-E0BE-B28E-C9B4A88937A2}"/>
                </a:ext>
              </a:extLst>
            </p:cNvPr>
            <p:cNvSpPr/>
            <p:nvPr/>
          </p:nvSpPr>
          <p:spPr>
            <a:xfrm>
              <a:off x="1653854" y="4285010"/>
              <a:ext cx="1356332" cy="741814"/>
            </a:xfrm>
            <a:prstGeom prst="roundRect">
              <a:avLst/>
            </a:prstGeom>
            <a:solidFill>
              <a:srgbClr val="EC732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Noise*</a:t>
              </a:r>
            </a:p>
          </p:txBody>
        </p:sp>
      </p:grpSp>
      <p:sp>
        <p:nvSpPr>
          <p:cNvPr id="11" name="TextBox 10">
            <a:extLst>
              <a:ext uri="{FF2B5EF4-FFF2-40B4-BE49-F238E27FC236}">
                <a16:creationId xmlns:a16="http://schemas.microsoft.com/office/drawing/2014/main" id="{9C0C1175-7A40-C1E7-871B-5732340BB8D6}"/>
              </a:ext>
            </a:extLst>
          </p:cNvPr>
          <p:cNvSpPr txBox="1"/>
          <p:nvPr/>
        </p:nvSpPr>
        <p:spPr>
          <a:xfrm>
            <a:off x="516237" y="3149570"/>
            <a:ext cx="1515562" cy="1015663"/>
          </a:xfrm>
          <a:prstGeom prst="rect">
            <a:avLst/>
          </a:prstGeom>
          <a:solidFill>
            <a:schemeClr val="bg1"/>
          </a:solidFill>
          <a:ln>
            <a:solidFill>
              <a:schemeClr val="tx1"/>
            </a:solidFill>
          </a:ln>
        </p:spPr>
        <p:txBody>
          <a:bodyPr wrap="square" rtlCol="0">
            <a:spAutoFit/>
          </a:bodyPr>
          <a:lstStyle/>
          <a:p>
            <a:pPr marL="0" indent="0">
              <a:buFont typeface="Arial" panose="020B0604020202020204" pitchFamily="34" charset="0"/>
              <a:buNone/>
            </a:pPr>
            <a:r>
              <a:rPr lang="en-GB" sz="1200" b="1" dirty="0">
                <a:cs typeface="Calibri"/>
              </a:rPr>
              <a:t>IKpsk2</a:t>
            </a:r>
            <a:r>
              <a:rPr lang="en-GB" sz="1200" dirty="0">
                <a:cs typeface="Calibri"/>
              </a:rPr>
              <a:t>:</a:t>
            </a:r>
            <a:endParaRPr lang="en-US" sz="1200" dirty="0">
              <a:cs typeface="Calibri"/>
            </a:endParaRPr>
          </a:p>
          <a:p>
            <a:pPr marL="0" indent="0">
              <a:buNone/>
            </a:pPr>
            <a:r>
              <a:rPr lang="en-GB" sz="1200" dirty="0">
                <a:cs typeface="Calibri"/>
              </a:rPr>
              <a:t> ←  s</a:t>
            </a:r>
          </a:p>
          <a:p>
            <a:pPr marL="0" indent="0">
              <a:buNone/>
            </a:pPr>
            <a:r>
              <a:rPr lang="en-GB" sz="1200" dirty="0">
                <a:ea typeface="+mn-lt"/>
                <a:cs typeface="+mn-lt"/>
              </a:rPr>
              <a:t> . . .</a:t>
            </a:r>
            <a:endParaRPr lang="en-GB" sz="1200" dirty="0">
              <a:cs typeface="Calibri"/>
            </a:endParaRPr>
          </a:p>
          <a:p>
            <a:pPr marL="0" indent="0">
              <a:buNone/>
            </a:pPr>
            <a:r>
              <a:rPr lang="en-GB" sz="1200" dirty="0">
                <a:cs typeface="Calibri"/>
              </a:rPr>
              <a:t> →  e,  es,  s,  ss</a:t>
            </a:r>
          </a:p>
          <a:p>
            <a:pPr marL="0" indent="0">
              <a:buNone/>
            </a:pPr>
            <a:r>
              <a:rPr lang="en-GB" sz="1200" dirty="0">
                <a:ea typeface="+mn-lt"/>
                <a:cs typeface="+mn-lt"/>
              </a:rPr>
              <a:t> ←  e,  </a:t>
            </a:r>
            <a:r>
              <a:rPr lang="en-GB" sz="1200" dirty="0" err="1">
                <a:ea typeface="+mn-lt"/>
                <a:cs typeface="+mn-lt"/>
              </a:rPr>
              <a:t>ee</a:t>
            </a:r>
            <a:r>
              <a:rPr lang="en-GB" sz="1200" dirty="0">
                <a:ea typeface="+mn-lt"/>
                <a:cs typeface="+mn-lt"/>
              </a:rPr>
              <a:t>,  se,  </a:t>
            </a:r>
            <a:r>
              <a:rPr lang="en-GB" sz="1200" dirty="0" err="1">
                <a:ea typeface="+mn-lt"/>
                <a:cs typeface="+mn-lt"/>
              </a:rPr>
              <a:t>psk</a:t>
            </a:r>
            <a:endParaRPr lang="en-GB" sz="1200" dirty="0">
              <a:cs typeface="Calibri"/>
            </a:endParaRPr>
          </a:p>
        </p:txBody>
      </p:sp>
      <p:sp>
        <p:nvSpPr>
          <p:cNvPr id="10" name="TextBox 9">
            <a:extLst>
              <a:ext uri="{FF2B5EF4-FFF2-40B4-BE49-F238E27FC236}">
                <a16:creationId xmlns:a16="http://schemas.microsoft.com/office/drawing/2014/main" id="{49B6530E-6444-7647-E148-ED67B0EE073E}"/>
              </a:ext>
            </a:extLst>
          </p:cNvPr>
          <p:cNvSpPr txBox="1"/>
          <p:nvPr/>
        </p:nvSpPr>
        <p:spPr>
          <a:xfrm>
            <a:off x="1801455" y="3130871"/>
            <a:ext cx="1811076" cy="830997"/>
          </a:xfrm>
          <a:prstGeom prst="rect">
            <a:avLst/>
          </a:prstGeom>
          <a:solidFill>
            <a:schemeClr val="bg1"/>
          </a:solidFill>
          <a:ln>
            <a:solidFill>
              <a:schemeClr val="tx1"/>
            </a:solidFill>
          </a:ln>
        </p:spPr>
        <p:txBody>
          <a:bodyPr wrap="square" rtlCol="0">
            <a:spAutoFit/>
          </a:bodyPr>
          <a:lstStyle/>
          <a:p>
            <a:pPr marL="0" indent="0">
              <a:buFont typeface="Arial" panose="020B0604020202020204" pitchFamily="34" charset="0"/>
              <a:buNone/>
            </a:pPr>
            <a:r>
              <a:rPr lang="en-GB" sz="1200" b="1" dirty="0">
                <a:cs typeface="Calibri"/>
              </a:rPr>
              <a:t>XX</a:t>
            </a:r>
            <a:r>
              <a:rPr lang="en-GB" sz="1200" dirty="0">
                <a:cs typeface="Calibri"/>
              </a:rPr>
              <a:t>:</a:t>
            </a:r>
            <a:endParaRPr lang="en-US" sz="1200" dirty="0">
              <a:cs typeface="Calibri"/>
            </a:endParaRPr>
          </a:p>
          <a:p>
            <a:pPr marL="0" indent="0">
              <a:buFont typeface="Arial" panose="020B0604020202020204" pitchFamily="34" charset="0"/>
              <a:buNone/>
            </a:pPr>
            <a:r>
              <a:rPr lang="en-GB" sz="1200" dirty="0">
                <a:cs typeface="Calibri"/>
              </a:rPr>
              <a:t>→  e </a:t>
            </a:r>
          </a:p>
          <a:p>
            <a:pPr marL="0" indent="0">
              <a:buFont typeface="Arial" panose="020B0604020202020204" pitchFamily="34" charset="0"/>
              <a:buNone/>
            </a:pPr>
            <a:r>
              <a:rPr lang="en-GB" sz="1200" dirty="0">
                <a:cs typeface="Calibri"/>
              </a:rPr>
              <a:t>←  e,  </a:t>
            </a:r>
            <a:r>
              <a:rPr lang="en-GB" sz="1200" dirty="0" err="1">
                <a:cs typeface="Calibri"/>
              </a:rPr>
              <a:t>ee</a:t>
            </a:r>
            <a:r>
              <a:rPr lang="en-GB" sz="1200" dirty="0">
                <a:cs typeface="Calibri"/>
              </a:rPr>
              <a:t>, s,  es</a:t>
            </a:r>
          </a:p>
          <a:p>
            <a:pPr marL="0" indent="0">
              <a:buFont typeface="Arial" panose="020B0604020202020204" pitchFamily="34" charset="0"/>
              <a:buNone/>
            </a:pPr>
            <a:r>
              <a:rPr lang="en-GB" sz="1200" dirty="0">
                <a:cs typeface="Calibri"/>
              </a:rPr>
              <a:t>→  s,  se</a:t>
            </a:r>
          </a:p>
        </p:txBody>
      </p:sp>
      <p:sp>
        <p:nvSpPr>
          <p:cNvPr id="9" name="TextBox 8">
            <a:extLst>
              <a:ext uri="{FF2B5EF4-FFF2-40B4-BE49-F238E27FC236}">
                <a16:creationId xmlns:a16="http://schemas.microsoft.com/office/drawing/2014/main" id="{62E8C302-3EEB-2596-9B22-DB5B407CEA3E}"/>
              </a:ext>
            </a:extLst>
          </p:cNvPr>
          <p:cNvSpPr txBox="1"/>
          <p:nvPr/>
        </p:nvSpPr>
        <p:spPr>
          <a:xfrm>
            <a:off x="3015825" y="3260561"/>
            <a:ext cx="1811076" cy="646331"/>
          </a:xfrm>
          <a:prstGeom prst="rect">
            <a:avLst/>
          </a:prstGeom>
          <a:solidFill>
            <a:schemeClr val="bg1"/>
          </a:solidFill>
          <a:ln>
            <a:solidFill>
              <a:schemeClr val="tx1"/>
            </a:solidFill>
          </a:ln>
        </p:spPr>
        <p:txBody>
          <a:bodyPr wrap="square" rtlCol="0">
            <a:spAutoFit/>
          </a:bodyPr>
          <a:lstStyle/>
          <a:p>
            <a:pPr marL="0" indent="0">
              <a:buFont typeface="Arial" panose="020B0604020202020204" pitchFamily="34" charset="0"/>
              <a:buNone/>
            </a:pPr>
            <a:r>
              <a:rPr lang="en-GB" sz="1200" b="1" dirty="0">
                <a:cs typeface="Calibri"/>
              </a:rPr>
              <a:t>NX</a:t>
            </a:r>
            <a:r>
              <a:rPr lang="en-GB" sz="1200" dirty="0">
                <a:cs typeface="Calibri"/>
              </a:rPr>
              <a:t>:</a:t>
            </a:r>
            <a:endParaRPr lang="en-US" sz="1200" dirty="0">
              <a:cs typeface="Calibri"/>
            </a:endParaRPr>
          </a:p>
          <a:p>
            <a:pPr marL="0" indent="0">
              <a:buFont typeface="Arial" panose="020B0604020202020204" pitchFamily="34" charset="0"/>
              <a:buNone/>
            </a:pPr>
            <a:r>
              <a:rPr lang="en-GB" sz="1200" dirty="0">
                <a:cs typeface="Calibri"/>
              </a:rPr>
              <a:t> →  e</a:t>
            </a:r>
          </a:p>
          <a:p>
            <a:pPr marL="0" indent="0">
              <a:buNone/>
            </a:pPr>
            <a:r>
              <a:rPr lang="en-GB" sz="1200" dirty="0">
                <a:ea typeface="+mn-lt"/>
                <a:cs typeface="+mn-lt"/>
              </a:rPr>
              <a:t> ←  e,  </a:t>
            </a:r>
            <a:r>
              <a:rPr lang="en-GB" sz="1200" dirty="0" err="1">
                <a:ea typeface="+mn-lt"/>
                <a:cs typeface="+mn-lt"/>
              </a:rPr>
              <a:t>ee</a:t>
            </a:r>
            <a:r>
              <a:rPr lang="en-GB" sz="1200" dirty="0">
                <a:ea typeface="+mn-lt"/>
                <a:cs typeface="+mn-lt"/>
              </a:rPr>
              <a:t>,  s,  es</a:t>
            </a:r>
            <a:endParaRPr lang="en-GB" sz="1200" dirty="0">
              <a:cs typeface="Calibri"/>
            </a:endParaRPr>
          </a:p>
        </p:txBody>
      </p:sp>
      <p:sp>
        <p:nvSpPr>
          <p:cNvPr id="22" name="TextBox 21">
            <a:extLst>
              <a:ext uri="{FF2B5EF4-FFF2-40B4-BE49-F238E27FC236}">
                <a16:creationId xmlns:a16="http://schemas.microsoft.com/office/drawing/2014/main" id="{F5A0E868-68B1-8B5D-53D0-CAA2230C6698}"/>
              </a:ext>
            </a:extLst>
          </p:cNvPr>
          <p:cNvSpPr txBox="1"/>
          <p:nvPr/>
        </p:nvSpPr>
        <p:spPr>
          <a:xfrm>
            <a:off x="361794" y="5467239"/>
            <a:ext cx="4955612" cy="646331"/>
          </a:xfrm>
          <a:prstGeom prst="rect">
            <a:avLst/>
          </a:prstGeom>
          <a:noFill/>
        </p:spPr>
        <p:txBody>
          <a:bodyPr wrap="square">
            <a:spAutoFit/>
          </a:bodyPr>
          <a:lstStyle/>
          <a:p>
            <a:r>
              <a:rPr lang="en-FR" dirty="0"/>
              <a:t>Specialized, performant C code</a:t>
            </a:r>
          </a:p>
          <a:p>
            <a:r>
              <a:rPr lang="en-FR" dirty="0"/>
              <a:t>High-level API (peer, session management, …)</a:t>
            </a:r>
          </a:p>
        </p:txBody>
      </p:sp>
      <p:sp>
        <p:nvSpPr>
          <p:cNvPr id="23" name="TextBox 22">
            <a:extLst>
              <a:ext uri="{FF2B5EF4-FFF2-40B4-BE49-F238E27FC236}">
                <a16:creationId xmlns:a16="http://schemas.microsoft.com/office/drawing/2014/main" id="{7B144A1B-7767-B215-6ECE-149D58D2FB38}"/>
              </a:ext>
            </a:extLst>
          </p:cNvPr>
          <p:cNvSpPr txBox="1"/>
          <p:nvPr/>
        </p:nvSpPr>
        <p:spPr>
          <a:xfrm>
            <a:off x="3081844" y="4108923"/>
            <a:ext cx="3198434" cy="646331"/>
          </a:xfrm>
          <a:prstGeom prst="rect">
            <a:avLst/>
          </a:prstGeom>
          <a:noFill/>
        </p:spPr>
        <p:txBody>
          <a:bodyPr wrap="square" rtlCol="0">
            <a:spAutoFit/>
          </a:bodyPr>
          <a:lstStyle/>
          <a:p>
            <a:r>
              <a:rPr lang="en-FR" dirty="0"/>
              <a:t>Functional correctness (</a:t>
            </a:r>
            <a:r>
              <a:rPr lang="en-FR" b="1" dirty="0"/>
              <a:t>Low*</a:t>
            </a:r>
            <a:r>
              <a:rPr lang="en-FR" dirty="0"/>
              <a:t>)</a:t>
            </a:r>
          </a:p>
          <a:p>
            <a:r>
              <a:rPr lang="en-FR" dirty="0"/>
              <a:t>Security proofs (</a:t>
            </a:r>
            <a:r>
              <a:rPr lang="en-FR" b="1" dirty="0"/>
              <a:t>DY*</a:t>
            </a:r>
            <a:r>
              <a:rPr lang="en-FR" dirty="0"/>
              <a:t>)</a:t>
            </a:r>
          </a:p>
        </p:txBody>
      </p:sp>
      <p:sp>
        <p:nvSpPr>
          <p:cNvPr id="24" name="TextBox 23">
            <a:extLst>
              <a:ext uri="{FF2B5EF4-FFF2-40B4-BE49-F238E27FC236}">
                <a16:creationId xmlns:a16="http://schemas.microsoft.com/office/drawing/2014/main" id="{66B5BC3C-7091-ED09-37A6-F68163974A8B}"/>
              </a:ext>
            </a:extLst>
          </p:cNvPr>
          <p:cNvSpPr txBox="1"/>
          <p:nvPr/>
        </p:nvSpPr>
        <p:spPr>
          <a:xfrm>
            <a:off x="499442" y="4446904"/>
            <a:ext cx="1356331" cy="369332"/>
          </a:xfrm>
          <a:prstGeom prst="rect">
            <a:avLst/>
          </a:prstGeom>
          <a:noFill/>
        </p:spPr>
        <p:txBody>
          <a:bodyPr wrap="square" rtlCol="0">
            <a:spAutoFit/>
          </a:bodyPr>
          <a:lstStyle/>
          <a:p>
            <a:r>
              <a:rPr lang="en-FR" dirty="0"/>
              <a:t>45k LoCs</a:t>
            </a:r>
          </a:p>
        </p:txBody>
      </p:sp>
      <p:sp>
        <p:nvSpPr>
          <p:cNvPr id="25" name="TextBox 24">
            <a:extLst>
              <a:ext uri="{FF2B5EF4-FFF2-40B4-BE49-F238E27FC236}">
                <a16:creationId xmlns:a16="http://schemas.microsoft.com/office/drawing/2014/main" id="{0FABB9C8-4567-4385-5D26-07C2C7F6686A}"/>
              </a:ext>
            </a:extLst>
          </p:cNvPr>
          <p:cNvSpPr txBox="1"/>
          <p:nvPr/>
        </p:nvSpPr>
        <p:spPr>
          <a:xfrm>
            <a:off x="944854" y="6103948"/>
            <a:ext cx="2774331" cy="376897"/>
          </a:xfrm>
          <a:prstGeom prst="rect">
            <a:avLst/>
          </a:prstGeom>
          <a:noFill/>
        </p:spPr>
        <p:txBody>
          <a:bodyPr wrap="square" rtlCol="0">
            <a:spAutoFit/>
          </a:bodyPr>
          <a:lstStyle/>
          <a:p>
            <a:pPr algn="ctr"/>
            <a:r>
              <a:rPr lang="en-FR" dirty="0"/>
              <a:t>4k-6k LoCs per protocol</a:t>
            </a:r>
          </a:p>
        </p:txBody>
      </p:sp>
      <p:sp>
        <p:nvSpPr>
          <p:cNvPr id="5" name="TextBox 4">
            <a:extLst>
              <a:ext uri="{FF2B5EF4-FFF2-40B4-BE49-F238E27FC236}">
                <a16:creationId xmlns:a16="http://schemas.microsoft.com/office/drawing/2014/main" id="{F99B231E-40D9-5678-F5C1-42EC13576820}"/>
              </a:ext>
            </a:extLst>
          </p:cNvPr>
          <p:cNvSpPr txBox="1"/>
          <p:nvPr/>
        </p:nvSpPr>
        <p:spPr>
          <a:xfrm>
            <a:off x="3082292" y="4775020"/>
            <a:ext cx="3489218" cy="646331"/>
          </a:xfrm>
          <a:prstGeom prst="rect">
            <a:avLst/>
          </a:prstGeom>
          <a:noFill/>
        </p:spPr>
        <p:txBody>
          <a:bodyPr wrap="square" rtlCol="0">
            <a:spAutoFit/>
          </a:bodyPr>
          <a:lstStyle/>
          <a:p>
            <a:r>
              <a:rPr lang="en-FR" dirty="0"/>
              <a:t>Verify an interpreter once, specialize and partially evaluate</a:t>
            </a:r>
          </a:p>
        </p:txBody>
      </p:sp>
      <p:sp>
        <p:nvSpPr>
          <p:cNvPr id="8" name="TextBox 7">
            <a:extLst>
              <a:ext uri="{FF2B5EF4-FFF2-40B4-BE49-F238E27FC236}">
                <a16:creationId xmlns:a16="http://schemas.microsoft.com/office/drawing/2014/main" id="{045F40B2-5A2F-6CBA-67B4-CA7143539163}"/>
              </a:ext>
            </a:extLst>
          </p:cNvPr>
          <p:cNvSpPr txBox="1"/>
          <p:nvPr/>
        </p:nvSpPr>
        <p:spPr>
          <a:xfrm>
            <a:off x="7015761" y="5287159"/>
            <a:ext cx="4140507" cy="646331"/>
          </a:xfrm>
          <a:prstGeom prst="rect">
            <a:avLst/>
          </a:prstGeom>
          <a:noFill/>
        </p:spPr>
        <p:txBody>
          <a:bodyPr wrap="square" rtlCol="0">
            <a:spAutoFit/>
          </a:bodyPr>
          <a:lstStyle/>
          <a:p>
            <a:pPr algn="ctr"/>
            <a:r>
              <a:rPr lang="en-FR" b="1" dirty="0"/>
              <a:t>We can verify real-world cryptographic implementations!</a:t>
            </a:r>
          </a:p>
        </p:txBody>
      </p:sp>
    </p:spTree>
    <p:extLst>
      <p:ext uri="{BB962C8B-B14F-4D97-AF65-F5344CB8AC3E}">
        <p14:creationId xmlns:p14="http://schemas.microsoft.com/office/powerpoint/2010/main" val="163992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5" grpId="0"/>
      <p:bldP spid="4" grpId="0"/>
      <p:bldP spid="11" grpId="0" animBg="1"/>
      <p:bldP spid="10" grpId="0" animBg="1"/>
      <p:bldP spid="9" grpId="0" animBg="1"/>
      <p:bldP spid="22" grpId="0"/>
      <p:bldP spid="23" grpId="0"/>
      <p:bldP spid="24" grpId="0"/>
      <p:bldP spid="25" grpId="0"/>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44579</TotalTime>
  <Words>9734</Words>
  <Application>Microsoft Macintosh PowerPoint</Application>
  <PresentationFormat>Widescreen</PresentationFormat>
  <Paragraphs>1095</Paragraphs>
  <Slides>31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Consolas</vt:lpstr>
      <vt:lpstr>Google Sans</vt:lpstr>
      <vt:lpstr>Menlo</vt:lpstr>
      <vt:lpstr>Menlo-Regular</vt:lpstr>
      <vt:lpstr>NimbusRomNo9L</vt:lpstr>
      <vt:lpstr>Segoe UI</vt:lpstr>
      <vt:lpstr>Slack-Lato</vt:lpstr>
      <vt:lpstr>Office Theme</vt:lpstr>
      <vt:lpstr>Formal Verification of Rust Programs by Functional Translation </vt:lpstr>
      <vt:lpstr>As a High-school Student…</vt:lpstr>
      <vt:lpstr>Famous Bugs in the Wild (i)</vt:lpstr>
      <vt:lpstr>Famous Bugs in the Wild (ii)</vt:lpstr>
      <vt:lpstr>The Unnoticed Bugs of the Week</vt:lpstr>
      <vt:lpstr>Main Classes of Vulnerabilities</vt:lpstr>
      <vt:lpstr>Program Verification</vt:lpstr>
      <vt:lpstr>The Software Verification Landscape</vt:lpstr>
      <vt:lpstr>My Verification Journey</vt:lpstr>
      <vt:lpstr>Towards Secure Systems at Scale</vt:lpstr>
      <vt:lpstr>Problem 1: Reasoning about Memory (i)</vt:lpstr>
      <vt:lpstr>Design choice 1: Take advantage of Rust to simplify memory reasoning</vt:lpstr>
      <vt:lpstr>Simplify Reasoning with Safe Rust</vt:lpstr>
      <vt:lpstr>Problem 2: SMT-based verification</vt:lpstr>
      <vt:lpstr>Design choice 2: Custom, extensible automation with interactive theorem provers</vt:lpstr>
      <vt:lpstr>Infrastructure</vt:lpstr>
      <vt:lpstr>Translating Safe Rust to Pure</vt:lpstr>
      <vt:lpstr>How does the translation work?</vt:lpstr>
      <vt:lpstr>How Does the Translation Work?</vt:lpstr>
      <vt:lpstr>The Low-Level Borrow Calculus</vt:lpstr>
      <vt:lpstr>Abstracting Function Calls: Symbolic Execution</vt:lpstr>
      <vt:lpstr>Sound Symbolic Borrow-Checking</vt:lpstr>
      <vt:lpstr>Backends, Use Cases</vt:lpstr>
      <vt:lpstr>Hashtable (i)</vt:lpstr>
      <vt:lpstr>Hashtable (ii)</vt:lpstr>
      <vt:lpstr>Future Work</vt:lpstr>
      <vt:lpstr>Conclusion</vt:lpstr>
      <vt:lpstr>PowerPoint Presentation</vt:lpstr>
      <vt:lpstr>Translation Examples - Lean (i)</vt:lpstr>
      <vt:lpstr>Translation Examples - Lean (ii)</vt:lpstr>
      <vt:lpstr>Translation Examples - Lean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 Ho</dc:creator>
  <cp:lastModifiedBy>Son Ho</cp:lastModifiedBy>
  <cp:revision>5676</cp:revision>
  <dcterms:created xsi:type="dcterms:W3CDTF">2021-06-15T09:34:45Z</dcterms:created>
  <dcterms:modified xsi:type="dcterms:W3CDTF">2024-12-09T08:30:24Z</dcterms:modified>
</cp:coreProperties>
</file>